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2"/>
  </p:notesMasterIdLst>
  <p:sldIdLst>
    <p:sldId id="1901" r:id="rId2"/>
    <p:sldId id="1998" r:id="rId3"/>
    <p:sldId id="1999" r:id="rId4"/>
    <p:sldId id="2000" r:id="rId5"/>
    <p:sldId id="2001" r:id="rId6"/>
    <p:sldId id="2002" r:id="rId7"/>
    <p:sldId id="2003" r:id="rId8"/>
    <p:sldId id="2004" r:id="rId9"/>
    <p:sldId id="257" r:id="rId10"/>
    <p:sldId id="1913" r:id="rId11"/>
    <p:sldId id="1931" r:id="rId12"/>
    <p:sldId id="1941" r:id="rId13"/>
    <p:sldId id="1909" r:id="rId14"/>
    <p:sldId id="1919" r:id="rId15"/>
    <p:sldId id="1914" r:id="rId16"/>
    <p:sldId id="1915" r:id="rId17"/>
    <p:sldId id="1916" r:id="rId18"/>
    <p:sldId id="1917" r:id="rId19"/>
    <p:sldId id="1918" r:id="rId20"/>
    <p:sldId id="1910" r:id="rId21"/>
    <p:sldId id="1920" r:id="rId22"/>
    <p:sldId id="1921" r:id="rId23"/>
    <p:sldId id="1922" r:id="rId24"/>
    <p:sldId id="1923" r:id="rId25"/>
    <p:sldId id="1981" r:id="rId26"/>
    <p:sldId id="1980" r:id="rId27"/>
    <p:sldId id="1942" r:id="rId28"/>
    <p:sldId id="1943" r:id="rId29"/>
    <p:sldId id="1979" r:id="rId30"/>
    <p:sldId id="1924" r:id="rId31"/>
    <p:sldId id="1925" r:id="rId32"/>
    <p:sldId id="1926" r:id="rId33"/>
    <p:sldId id="1929" r:id="rId34"/>
    <p:sldId id="1927" r:id="rId35"/>
    <p:sldId id="1982" r:id="rId36"/>
    <p:sldId id="1928" r:id="rId37"/>
    <p:sldId id="1983" r:id="rId38"/>
    <p:sldId id="1933" r:id="rId39"/>
    <p:sldId id="1932" r:id="rId40"/>
    <p:sldId id="1940" r:id="rId41"/>
    <p:sldId id="1934" r:id="rId42"/>
    <p:sldId id="1935" r:id="rId43"/>
    <p:sldId id="1936" r:id="rId44"/>
    <p:sldId id="1937" r:id="rId45"/>
    <p:sldId id="1938" r:id="rId46"/>
    <p:sldId id="1939" r:id="rId47"/>
    <p:sldId id="1904" r:id="rId48"/>
    <p:sldId id="1944" r:id="rId49"/>
    <p:sldId id="1945" r:id="rId50"/>
    <p:sldId id="1946" r:id="rId51"/>
    <p:sldId id="1947" r:id="rId52"/>
    <p:sldId id="1948" r:id="rId53"/>
    <p:sldId id="1949" r:id="rId54"/>
    <p:sldId id="1950" r:id="rId55"/>
    <p:sldId id="1951" r:id="rId56"/>
    <p:sldId id="1966" r:id="rId57"/>
    <p:sldId id="1952" r:id="rId58"/>
    <p:sldId id="1989" r:id="rId59"/>
    <p:sldId id="1956" r:id="rId60"/>
    <p:sldId id="1955" r:id="rId61"/>
    <p:sldId id="1960" r:id="rId62"/>
    <p:sldId id="1953" r:id="rId63"/>
    <p:sldId id="1991" r:id="rId64"/>
    <p:sldId id="1992" r:id="rId65"/>
    <p:sldId id="1993" r:id="rId66"/>
    <p:sldId id="1994" r:id="rId67"/>
    <p:sldId id="1995" r:id="rId68"/>
    <p:sldId id="1996" r:id="rId69"/>
    <p:sldId id="1997" r:id="rId70"/>
    <p:sldId id="1969" r:id="rId7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u haiming" initials="Lh" lastIdx="1" clrIdx="0">
    <p:extLst>
      <p:ext uri="{19B8F6BF-5375-455C-9EA6-DF929625EA0E}">
        <p15:presenceInfo xmlns:p15="http://schemas.microsoft.com/office/powerpoint/2012/main" userId="eba9760b3b82606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3075" autoAdjust="0"/>
  </p:normalViewPr>
  <p:slideViewPr>
    <p:cSldViewPr snapToGrid="0">
      <p:cViewPr varScale="1">
        <p:scale>
          <a:sx n="57" d="100"/>
          <a:sy n="57" d="100"/>
        </p:scale>
        <p:origin x="2559"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tx1">
                    <a:lumMod val="65000"/>
                    <a:lumOff val="35000"/>
                  </a:schemeClr>
                </a:solidFill>
                <a:latin typeface="Cambria" panose="02040503050406030204" pitchFamily="18" charset="0"/>
                <a:ea typeface="+mn-ea"/>
                <a:cs typeface="+mn-cs"/>
              </a:defRPr>
            </a:pPr>
            <a:r>
              <a:rPr lang="zh-CN" altLang="en-US" b="1" dirty="0">
                <a:solidFill>
                  <a:schemeClr val="tx1"/>
                </a:solidFill>
                <a:latin typeface="微软雅黑" panose="020B0503020204020204" pitchFamily="34" charset="-122"/>
                <a:ea typeface="微软雅黑" panose="020B0503020204020204" pitchFamily="34" charset="-122"/>
              </a:rPr>
              <a:t>考核安排</a:t>
            </a:r>
          </a:p>
        </c:rich>
      </c:tx>
      <c:layout/>
      <c:overlay val="0"/>
      <c:spPr>
        <a:noFill/>
        <a:ln>
          <a:noFill/>
        </a:ln>
        <a:effectLst/>
      </c:spPr>
      <c:txPr>
        <a:bodyPr rot="0" spcFirstLastPara="1" vertOverflow="ellipsis" vert="horz" wrap="square" anchor="ctr" anchorCtr="1"/>
        <a:lstStyle/>
        <a:p>
          <a:pPr>
            <a:defRPr sz="3200" b="0" i="0" u="none" strike="noStrike" kern="1200" spc="0" baseline="0">
              <a:solidFill>
                <a:schemeClr val="tx1">
                  <a:lumMod val="65000"/>
                  <a:lumOff val="35000"/>
                </a:schemeClr>
              </a:solidFill>
              <a:latin typeface="Cambria" panose="02040503050406030204" pitchFamily="18" charset="0"/>
              <a:ea typeface="+mn-ea"/>
              <a:cs typeface="+mn-cs"/>
            </a:defRPr>
          </a:pPr>
          <a:endParaRPr lang="zh-CN"/>
        </a:p>
      </c:txPr>
    </c:title>
    <c:autoTitleDeleted val="0"/>
    <c:plotArea>
      <c:layout/>
      <c:pieChart>
        <c:varyColors val="1"/>
        <c:ser>
          <c:idx val="0"/>
          <c:order val="0"/>
          <c:tx>
            <c:strRef>
              <c:f>Sheet1!$B$1</c:f>
              <c:strCache>
                <c:ptCount val="1"/>
                <c:pt idx="0">
                  <c:v>考核安排</c:v>
                </c:pt>
              </c:strCache>
            </c:strRef>
          </c:tx>
          <c:dPt>
            <c:idx val="0"/>
            <c:bubble3D val="0"/>
            <c:spPr>
              <a:solidFill>
                <a:srgbClr val="00B050"/>
              </a:solidFill>
              <a:ln w="19050">
                <a:solidFill>
                  <a:schemeClr val="lt1"/>
                </a:solidFill>
              </a:ln>
              <a:effectLst/>
            </c:spPr>
            <c:extLst>
              <c:ext xmlns:c16="http://schemas.microsoft.com/office/drawing/2014/chart" uri="{C3380CC4-5D6E-409C-BE32-E72D297353CC}">
                <c16:uniqueId val="{00000001-DEF6-4217-96A1-62A6B66D4330}"/>
              </c:ext>
            </c:extLst>
          </c:dPt>
          <c:dPt>
            <c:idx val="1"/>
            <c:bubble3D val="0"/>
            <c:spPr>
              <a:solidFill>
                <a:srgbClr val="00B0F0"/>
              </a:solidFill>
              <a:ln w="19050">
                <a:solidFill>
                  <a:schemeClr val="lt1"/>
                </a:solidFill>
              </a:ln>
              <a:effectLst/>
            </c:spPr>
            <c:extLst>
              <c:ext xmlns:c16="http://schemas.microsoft.com/office/drawing/2014/chart" uri="{C3380CC4-5D6E-409C-BE32-E72D297353CC}">
                <c16:uniqueId val="{00000003-DEF6-4217-96A1-62A6B66D4330}"/>
              </c:ext>
            </c:extLst>
          </c:dPt>
          <c:dPt>
            <c:idx val="2"/>
            <c:bubble3D val="0"/>
            <c:spPr>
              <a:solidFill>
                <a:srgbClr val="FFC000"/>
              </a:solidFill>
              <a:ln w="19050">
                <a:solidFill>
                  <a:schemeClr val="lt1"/>
                </a:solidFill>
              </a:ln>
              <a:effectLst/>
            </c:spPr>
            <c:extLst>
              <c:ext xmlns:c16="http://schemas.microsoft.com/office/drawing/2014/chart" uri="{C3380CC4-5D6E-409C-BE32-E72D297353CC}">
                <c16:uniqueId val="{00000005-DEF6-4217-96A1-62A6B66D433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EF6-4217-96A1-62A6B66D4330}"/>
              </c:ext>
            </c:extLst>
          </c:dPt>
          <c:dLbls>
            <c:dLbl>
              <c:idx val="0"/>
              <c:layout>
                <c:manualLayout>
                  <c:x val="-0.14562958902289128"/>
                  <c:y val="0.11300052813520262"/>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0"/>
              <c:showCatName val="0"/>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01-DEF6-4217-96A1-62A6B66D4330}"/>
                </c:ext>
              </c:extLst>
            </c:dLbl>
            <c:dLbl>
              <c:idx val="1"/>
              <c:layout>
                <c:manualLayout>
                  <c:x val="0.13161616665005482"/>
                  <c:y val="-0.21272877856731334"/>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0"/>
              <c:showCatName val="0"/>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03-DEF6-4217-96A1-62A6B66D4330}"/>
                </c:ext>
              </c:extLst>
            </c:dLbl>
            <c:dLbl>
              <c:idx val="2"/>
              <c:layout>
                <c:manualLayout>
                  <c:x val="0.11396923485830095"/>
                  <c:y val="0.16129321106203182"/>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75000"/>
                          <a:lumOff val="25000"/>
                        </a:schemeClr>
                      </a:solidFill>
                      <a:latin typeface="+mn-lt"/>
                      <a:ea typeface="+mn-ea"/>
                      <a:cs typeface="+mn-cs"/>
                    </a:defRPr>
                  </a:pPr>
                  <a:endParaRPr lang="zh-CN"/>
                </a:p>
              </c:txPr>
              <c:dLblPos val="bestFit"/>
              <c:showLegendKey val="0"/>
              <c:showVal val="0"/>
              <c:showCatName val="0"/>
              <c:showSerName val="0"/>
              <c:showPercent val="1"/>
              <c:showBubbleSize val="0"/>
              <c:extLst>
                <c:ext xmlns:c15="http://schemas.microsoft.com/office/drawing/2012/chart" uri="{CE6537A1-D6FC-4f65-9D91-7224C49458BB}">
                  <c15:layout/>
                </c:ext>
                <c:ext xmlns:c16="http://schemas.microsoft.com/office/drawing/2014/chart" uri="{C3380CC4-5D6E-409C-BE32-E72D297353CC}">
                  <c16:uniqueId val="{00000005-DEF6-4217-96A1-62A6B66D4330}"/>
                </c:ext>
              </c:extLst>
            </c:dLbl>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tx1">
                        <a:lumMod val="75000"/>
                        <a:lumOff val="25000"/>
                      </a:schemeClr>
                    </a:solidFill>
                    <a:latin typeface="+mn-lt"/>
                    <a:ea typeface="+mn-ea"/>
                    <a:cs typeface="+mn-cs"/>
                  </a:defRPr>
                </a:pPr>
                <a:endParaRPr lang="zh-CN"/>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3"/>
                <c:pt idx="0">
                  <c:v>期末考试</c:v>
                </c:pt>
                <c:pt idx="1">
                  <c:v>作业</c:v>
                </c:pt>
                <c:pt idx="2">
                  <c:v>专题作业</c:v>
                </c:pt>
              </c:strCache>
            </c:strRef>
          </c:cat>
          <c:val>
            <c:numRef>
              <c:f>Sheet1!$B$2:$B$5</c:f>
              <c:numCache>
                <c:formatCode>General</c:formatCode>
                <c:ptCount val="4"/>
                <c:pt idx="0">
                  <c:v>5</c:v>
                </c:pt>
                <c:pt idx="1">
                  <c:v>3</c:v>
                </c:pt>
                <c:pt idx="2">
                  <c:v>2</c:v>
                </c:pt>
              </c:numCache>
            </c:numRef>
          </c:val>
          <c:extLst>
            <c:ext xmlns:c16="http://schemas.microsoft.com/office/drawing/2014/chart" uri="{C3380CC4-5D6E-409C-BE32-E72D297353CC}">
              <c16:uniqueId val="{00000008-DEF6-4217-96A1-62A6B66D4330}"/>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legendEntry>
        <c:idx val="3"/>
        <c:delete val="1"/>
      </c:legendEntry>
      <c:layout>
        <c:manualLayout>
          <c:xMode val="edge"/>
          <c:yMode val="edge"/>
          <c:x val="5.2482414698162727E-2"/>
          <c:y val="0.92295194415131099"/>
          <c:w val="0.9"/>
          <c:h val="7.7047964278855394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Cambria" panose="02040503050406030204" pitchFamily="18" charset="0"/>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2.png>
</file>

<file path=ppt/media/image3.png>
</file>

<file path=ppt/media/image3.svg>
</file>

<file path=ppt/media/image30.sv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04EE6D-5D18-4FB8-9B21-6AB47F99CDE7}" type="datetimeFigureOut">
              <a:rPr lang="zh-CN" altLang="en-US" smtClean="0"/>
              <a:t>2022/3/1</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82D36D-85BF-4A8B-A057-1EF6C184E1A1}" type="slidenum">
              <a:rPr lang="zh-CN" altLang="en-US" smtClean="0"/>
              <a:t>‹#›</a:t>
            </a:fld>
            <a:endParaRPr lang="zh-CN" altLang="en-US"/>
          </a:p>
        </p:txBody>
      </p:sp>
    </p:spTree>
    <p:extLst>
      <p:ext uri="{BB962C8B-B14F-4D97-AF65-F5344CB8AC3E}">
        <p14:creationId xmlns:p14="http://schemas.microsoft.com/office/powerpoint/2010/main" val="34101234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各位同学大家下午好，我是本次</a:t>
            </a:r>
            <a:r>
              <a:rPr lang="zh-CN" altLang="en-US" baseline="0" dirty="0" smtClean="0"/>
              <a:t> 软件系统分析与设计的授课教师，刘海明</a:t>
            </a:r>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1</a:t>
            </a:fld>
            <a:endParaRPr lang="zh-CN" altLang="en-US"/>
          </a:p>
        </p:txBody>
      </p:sp>
    </p:spTree>
    <p:extLst>
      <p:ext uri="{BB962C8B-B14F-4D97-AF65-F5344CB8AC3E}">
        <p14:creationId xmlns:p14="http://schemas.microsoft.com/office/powerpoint/2010/main" val="25134328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en-US" altLang="zh-CN" sz="1200" b="1"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10</a:t>
            </a:fld>
            <a:endParaRPr lang="zh-CN" altLang="en-US"/>
          </a:p>
        </p:txBody>
      </p:sp>
    </p:spTree>
    <p:extLst>
      <p:ext uri="{BB962C8B-B14F-4D97-AF65-F5344CB8AC3E}">
        <p14:creationId xmlns:p14="http://schemas.microsoft.com/office/powerpoint/2010/main" val="31223520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r>
              <a:rPr lang="en-US" altLang="zh-CN" b="1" dirty="0" smtClean="0"/>
              <a:t>UML</a:t>
            </a:r>
            <a:r>
              <a:rPr lang="zh-CN" altLang="en-US" b="1" dirty="0" smtClean="0"/>
              <a:t>系统建模与系统分析，刁成嘉著 </a:t>
            </a:r>
            <a:r>
              <a:rPr lang="zh-CN" altLang="en-US" sz="1200" b="1" dirty="0" smtClean="0"/>
              <a:t>第一章</a:t>
            </a:r>
            <a:endParaRPr lang="en-US" altLang="zh-CN" sz="1200" b="1" dirty="0" smtClean="0"/>
          </a:p>
          <a:p>
            <a:endParaRPr lang="en-US" altLang="zh-CN" sz="1200" b="1"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12</a:t>
            </a:fld>
            <a:endParaRPr lang="zh-CN" altLang="en-US"/>
          </a:p>
        </p:txBody>
      </p:sp>
    </p:spTree>
    <p:extLst>
      <p:ext uri="{BB962C8B-B14F-4D97-AF65-F5344CB8AC3E}">
        <p14:creationId xmlns:p14="http://schemas.microsoft.com/office/powerpoint/2010/main" val="6445473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13</a:t>
            </a:fld>
            <a:endParaRPr lang="zh-CN" altLang="en-US"/>
          </a:p>
        </p:txBody>
      </p:sp>
    </p:spTree>
    <p:extLst>
      <p:ext uri="{BB962C8B-B14F-4D97-AF65-F5344CB8AC3E}">
        <p14:creationId xmlns:p14="http://schemas.microsoft.com/office/powerpoint/2010/main" val="30467330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14</a:t>
            </a:fld>
            <a:endParaRPr lang="zh-CN" altLang="en-US"/>
          </a:p>
        </p:txBody>
      </p:sp>
    </p:spTree>
    <p:extLst>
      <p:ext uri="{BB962C8B-B14F-4D97-AF65-F5344CB8AC3E}">
        <p14:creationId xmlns:p14="http://schemas.microsoft.com/office/powerpoint/2010/main" val="5724419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15</a:t>
            </a:fld>
            <a:endParaRPr lang="zh-CN" altLang="en-US"/>
          </a:p>
        </p:txBody>
      </p:sp>
    </p:spTree>
    <p:extLst>
      <p:ext uri="{BB962C8B-B14F-4D97-AF65-F5344CB8AC3E}">
        <p14:creationId xmlns:p14="http://schemas.microsoft.com/office/powerpoint/2010/main" val="14293619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en-US" altLang="zh-CN"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16</a:t>
            </a:fld>
            <a:endParaRPr lang="zh-CN" altLang="en-US"/>
          </a:p>
        </p:txBody>
      </p:sp>
    </p:spTree>
    <p:extLst>
      <p:ext uri="{BB962C8B-B14F-4D97-AF65-F5344CB8AC3E}">
        <p14:creationId xmlns:p14="http://schemas.microsoft.com/office/powerpoint/2010/main" val="16899681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17</a:t>
            </a:fld>
            <a:endParaRPr lang="zh-CN" altLang="en-US"/>
          </a:p>
        </p:txBody>
      </p:sp>
    </p:spTree>
    <p:extLst>
      <p:ext uri="{BB962C8B-B14F-4D97-AF65-F5344CB8AC3E}">
        <p14:creationId xmlns:p14="http://schemas.microsoft.com/office/powerpoint/2010/main" val="30449163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18</a:t>
            </a:fld>
            <a:endParaRPr lang="zh-CN" altLang="en-US"/>
          </a:p>
        </p:txBody>
      </p:sp>
    </p:spTree>
    <p:extLst>
      <p:ext uri="{BB962C8B-B14F-4D97-AF65-F5344CB8AC3E}">
        <p14:creationId xmlns:p14="http://schemas.microsoft.com/office/powerpoint/2010/main" val="3719641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en-US" altLang="zh-CN" sz="1200" b="1" dirty="0" smtClean="0">
              <a:solidFill>
                <a:srgbClr val="000000"/>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19</a:t>
            </a:fld>
            <a:endParaRPr lang="zh-CN" altLang="en-US"/>
          </a:p>
        </p:txBody>
      </p:sp>
    </p:spTree>
    <p:extLst>
      <p:ext uri="{BB962C8B-B14F-4D97-AF65-F5344CB8AC3E}">
        <p14:creationId xmlns:p14="http://schemas.microsoft.com/office/powerpoint/2010/main" val="33232777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en-US" altLang="zh-CN" sz="1200" b="1"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20</a:t>
            </a:fld>
            <a:endParaRPr lang="zh-CN" altLang="en-US"/>
          </a:p>
        </p:txBody>
      </p:sp>
    </p:spTree>
    <p:extLst>
      <p:ext uri="{BB962C8B-B14F-4D97-AF65-F5344CB8AC3E}">
        <p14:creationId xmlns:p14="http://schemas.microsoft.com/office/powerpoint/2010/main" val="107312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各位同学大家下午好，我是本次</a:t>
            </a:r>
            <a:r>
              <a:rPr lang="zh-CN" altLang="en-US" baseline="0" dirty="0" smtClean="0"/>
              <a:t> 软件系统分析与设计的授课教师，刘海明</a:t>
            </a:r>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2</a:t>
            </a:fld>
            <a:endParaRPr lang="zh-CN" altLang="en-US"/>
          </a:p>
        </p:txBody>
      </p:sp>
    </p:spTree>
    <p:extLst>
      <p:ext uri="{BB962C8B-B14F-4D97-AF65-F5344CB8AC3E}">
        <p14:creationId xmlns:p14="http://schemas.microsoft.com/office/powerpoint/2010/main" val="10459686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21</a:t>
            </a:fld>
            <a:endParaRPr lang="zh-CN" altLang="en-US"/>
          </a:p>
        </p:txBody>
      </p:sp>
    </p:spTree>
    <p:extLst>
      <p:ext uri="{BB962C8B-B14F-4D97-AF65-F5344CB8AC3E}">
        <p14:creationId xmlns:p14="http://schemas.microsoft.com/office/powerpoint/2010/main" val="1504544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22</a:t>
            </a:fld>
            <a:endParaRPr lang="zh-CN" altLang="en-US"/>
          </a:p>
        </p:txBody>
      </p:sp>
    </p:spTree>
    <p:extLst>
      <p:ext uri="{BB962C8B-B14F-4D97-AF65-F5344CB8AC3E}">
        <p14:creationId xmlns:p14="http://schemas.microsoft.com/office/powerpoint/2010/main" val="1341725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23</a:t>
            </a:fld>
            <a:endParaRPr lang="zh-CN" altLang="en-US"/>
          </a:p>
        </p:txBody>
      </p:sp>
    </p:spTree>
    <p:extLst>
      <p:ext uri="{BB962C8B-B14F-4D97-AF65-F5344CB8AC3E}">
        <p14:creationId xmlns:p14="http://schemas.microsoft.com/office/powerpoint/2010/main" val="1803791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24</a:t>
            </a:fld>
            <a:endParaRPr lang="zh-CN" altLang="en-US"/>
          </a:p>
        </p:txBody>
      </p:sp>
    </p:spTree>
    <p:extLst>
      <p:ext uri="{BB962C8B-B14F-4D97-AF65-F5344CB8AC3E}">
        <p14:creationId xmlns:p14="http://schemas.microsoft.com/office/powerpoint/2010/main" val="35639056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25</a:t>
            </a:fld>
            <a:endParaRPr lang="zh-CN" altLang="en-US"/>
          </a:p>
        </p:txBody>
      </p:sp>
    </p:spTree>
    <p:extLst>
      <p:ext uri="{BB962C8B-B14F-4D97-AF65-F5344CB8AC3E}">
        <p14:creationId xmlns:p14="http://schemas.microsoft.com/office/powerpoint/2010/main" val="26562792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26</a:t>
            </a:fld>
            <a:endParaRPr lang="zh-CN" altLang="en-US"/>
          </a:p>
        </p:txBody>
      </p:sp>
    </p:spTree>
    <p:extLst>
      <p:ext uri="{BB962C8B-B14F-4D97-AF65-F5344CB8AC3E}">
        <p14:creationId xmlns:p14="http://schemas.microsoft.com/office/powerpoint/2010/main" val="21590226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27</a:t>
            </a:fld>
            <a:endParaRPr lang="zh-CN" altLang="en-US"/>
          </a:p>
        </p:txBody>
      </p:sp>
    </p:spTree>
    <p:extLst>
      <p:ext uri="{BB962C8B-B14F-4D97-AF65-F5344CB8AC3E}">
        <p14:creationId xmlns:p14="http://schemas.microsoft.com/office/powerpoint/2010/main" val="23606254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28</a:t>
            </a:fld>
            <a:endParaRPr lang="zh-CN" altLang="en-US"/>
          </a:p>
        </p:txBody>
      </p:sp>
    </p:spTree>
    <p:extLst>
      <p:ext uri="{BB962C8B-B14F-4D97-AF65-F5344CB8AC3E}">
        <p14:creationId xmlns:p14="http://schemas.microsoft.com/office/powerpoint/2010/main" val="29208472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29</a:t>
            </a:fld>
            <a:endParaRPr lang="zh-CN" altLang="en-US"/>
          </a:p>
        </p:txBody>
      </p:sp>
    </p:spTree>
    <p:extLst>
      <p:ext uri="{BB962C8B-B14F-4D97-AF65-F5344CB8AC3E}">
        <p14:creationId xmlns:p14="http://schemas.microsoft.com/office/powerpoint/2010/main" val="11916935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r>
              <a:rPr lang="zh-CN" altLang="en-US" dirty="0" smtClean="0"/>
              <a:t>外交部发言人华春莹今日表示，就在并不遥远的</a:t>
            </a:r>
            <a:r>
              <a:rPr lang="en-US" altLang="zh-CN" dirty="0" smtClean="0"/>
              <a:t>20</a:t>
            </a:r>
            <a:r>
              <a:rPr lang="zh-CN" altLang="en-US" dirty="0" smtClean="0"/>
              <a:t>多年前，中国驻南联盟使馆被北约轰炸，造成三名中国记者牺牲、多人受伤，北约至今还欠中国一笔血债。而美国建国不到</a:t>
            </a:r>
            <a:r>
              <a:rPr lang="en-US" altLang="zh-CN" dirty="0" smtClean="0"/>
              <a:t>250</a:t>
            </a:r>
            <a:r>
              <a:rPr lang="zh-CN" altLang="en-US" dirty="0" smtClean="0"/>
              <a:t>年的时间里，只有不到</a:t>
            </a:r>
            <a:r>
              <a:rPr lang="en-US" altLang="zh-CN" dirty="0" smtClean="0"/>
              <a:t>20</a:t>
            </a:r>
            <a:r>
              <a:rPr lang="zh-CN" altLang="en-US" dirty="0" smtClean="0"/>
              <a:t>年没有对外发动军事行为；而军事干预的名义有时是“民主”，有时是“人权”，有时甚至就编一个假消息！这样的国家对于尊重国家主权和领土完整的理解，肯定和我们不一样。</a:t>
            </a:r>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30</a:t>
            </a:fld>
            <a:endParaRPr lang="zh-CN" altLang="en-US"/>
          </a:p>
        </p:txBody>
      </p:sp>
    </p:spTree>
    <p:extLst>
      <p:ext uri="{BB962C8B-B14F-4D97-AF65-F5344CB8AC3E}">
        <p14:creationId xmlns:p14="http://schemas.microsoft.com/office/powerpoint/2010/main" val="2543046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3</a:t>
            </a:fld>
            <a:endParaRPr lang="zh-CN" altLang="en-US"/>
          </a:p>
        </p:txBody>
      </p:sp>
    </p:spTree>
    <p:extLst>
      <p:ext uri="{BB962C8B-B14F-4D97-AF65-F5344CB8AC3E}">
        <p14:creationId xmlns:p14="http://schemas.microsoft.com/office/powerpoint/2010/main" val="40246926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pPr marL="0" lvl="0" indent="0" algn="just">
              <a:lnSpc>
                <a:spcPct val="150000"/>
              </a:lnSpc>
              <a:buNone/>
              <a:defRPr/>
            </a:pPr>
            <a:r>
              <a:rPr lang="zh-CN" altLang="en-US" sz="1200" dirty="0" smtClean="0">
                <a:solidFill>
                  <a:srgbClr val="000000"/>
                </a:solidFill>
                <a:latin typeface="微软雅黑" panose="020B0503020204020204" pitchFamily="34" charset="-122"/>
                <a:ea typeface="微软雅黑" panose="020B0503020204020204" pitchFamily="34" charset="-122"/>
              </a:rPr>
              <a:t>美国</a:t>
            </a:r>
            <a:r>
              <a:rPr lang="en-US" altLang="zh-CN" sz="1200" dirty="0" smtClean="0">
                <a:solidFill>
                  <a:srgbClr val="000000"/>
                </a:solidFill>
                <a:latin typeface="微软雅黑" panose="020B0503020204020204" pitchFamily="34" charset="-122"/>
                <a:ea typeface="微软雅黑" panose="020B0503020204020204" pitchFamily="34" charset="-122"/>
              </a:rPr>
              <a:t>IBM</a:t>
            </a:r>
            <a:r>
              <a:rPr lang="zh-CN" altLang="en-US" sz="1200" dirty="0" smtClean="0">
                <a:solidFill>
                  <a:srgbClr val="000000"/>
                </a:solidFill>
                <a:latin typeface="微软雅黑" panose="020B0503020204020204" pitchFamily="34" charset="-122"/>
                <a:ea typeface="微软雅黑" panose="020B0503020204020204" pitchFamily="34" charset="-122"/>
              </a:rPr>
              <a:t>公司在</a:t>
            </a:r>
            <a:r>
              <a:rPr lang="en-US" altLang="zh-CN" sz="1200" dirty="0" smtClean="0">
                <a:solidFill>
                  <a:srgbClr val="000000"/>
                </a:solidFill>
                <a:latin typeface="微软雅黑" panose="020B0503020204020204" pitchFamily="34" charset="-122"/>
                <a:ea typeface="微软雅黑" panose="020B0503020204020204" pitchFamily="34" charset="-122"/>
              </a:rPr>
              <a:t>1963</a:t>
            </a:r>
            <a:r>
              <a:rPr lang="zh-CN" altLang="en-US" sz="1200" dirty="0" smtClean="0">
                <a:solidFill>
                  <a:srgbClr val="000000"/>
                </a:solidFill>
                <a:latin typeface="微软雅黑" panose="020B0503020204020204" pitchFamily="34" charset="-122"/>
                <a:ea typeface="微软雅黑" panose="020B0503020204020204" pitchFamily="34" charset="-122"/>
              </a:rPr>
              <a:t>年至</a:t>
            </a:r>
            <a:r>
              <a:rPr lang="en-US" altLang="zh-CN" sz="1200" dirty="0" smtClean="0">
                <a:solidFill>
                  <a:srgbClr val="000000"/>
                </a:solidFill>
                <a:latin typeface="微软雅黑" panose="020B0503020204020204" pitchFamily="34" charset="-122"/>
                <a:ea typeface="微软雅黑" panose="020B0503020204020204" pitchFamily="34" charset="-122"/>
              </a:rPr>
              <a:t>1966</a:t>
            </a:r>
            <a:r>
              <a:rPr lang="zh-CN" altLang="en-US" sz="1200" dirty="0" smtClean="0">
                <a:solidFill>
                  <a:srgbClr val="000000"/>
                </a:solidFill>
                <a:latin typeface="微软雅黑" panose="020B0503020204020204" pitchFamily="34" charset="-122"/>
                <a:ea typeface="微软雅黑" panose="020B0503020204020204" pitchFamily="34" charset="-122"/>
              </a:rPr>
              <a:t>年开发的</a:t>
            </a:r>
            <a:r>
              <a:rPr lang="en-US" altLang="zh-CN" sz="1200" dirty="0" smtClean="0">
                <a:solidFill>
                  <a:srgbClr val="000000"/>
                </a:solidFill>
                <a:latin typeface="微软雅黑" panose="020B0503020204020204" pitchFamily="34" charset="-122"/>
                <a:ea typeface="微软雅黑" panose="020B0503020204020204" pitchFamily="34" charset="-122"/>
              </a:rPr>
              <a:t>IBM 360</a:t>
            </a:r>
          </a:p>
          <a:p>
            <a:pPr marL="0" lvl="0" indent="0" algn="just">
              <a:lnSpc>
                <a:spcPct val="150000"/>
              </a:lnSpc>
              <a:buNone/>
              <a:defRPr/>
            </a:pPr>
            <a:r>
              <a:rPr lang="zh-CN" altLang="en-US" sz="1200" b="1" dirty="0" smtClean="0">
                <a:solidFill>
                  <a:srgbClr val="000000"/>
                </a:solidFill>
                <a:latin typeface="微软雅黑" panose="020B0503020204020204" pitchFamily="34" charset="-122"/>
                <a:ea typeface="微软雅黑" panose="020B0503020204020204" pitchFamily="34" charset="-122"/>
              </a:rPr>
              <a:t>这个项目的负责人</a:t>
            </a:r>
            <a:r>
              <a:rPr lang="en-US" altLang="zh-CN" sz="1200" b="1" dirty="0" err="1" smtClean="0">
                <a:solidFill>
                  <a:srgbClr val="000000"/>
                </a:solidFill>
                <a:latin typeface="微软雅黑" panose="020B0503020204020204" pitchFamily="34" charset="-122"/>
                <a:ea typeface="微软雅黑" panose="020B0503020204020204" pitchFamily="34" charset="-122"/>
              </a:rPr>
              <a:t>F.D.Brooks</a:t>
            </a:r>
            <a:r>
              <a:rPr lang="zh-CN" altLang="en-US" sz="1200" b="1" dirty="0" smtClean="0">
                <a:solidFill>
                  <a:srgbClr val="000000"/>
                </a:solidFill>
                <a:latin typeface="微软雅黑" panose="020B0503020204020204" pitchFamily="34" charset="-122"/>
                <a:ea typeface="微软雅黑" panose="020B0503020204020204" pitchFamily="34" charset="-122"/>
              </a:rPr>
              <a:t>事后总结了他在组织开发过程中的沉痛教训时说：</a:t>
            </a:r>
          </a:p>
          <a:p>
            <a:pPr marL="0" lvl="0" indent="0" algn="just">
              <a:lnSpc>
                <a:spcPct val="150000"/>
              </a:lnSpc>
              <a:buNone/>
              <a:defRPr/>
            </a:pPr>
            <a:r>
              <a:rPr lang="zh-CN" altLang="en-US" sz="1200" b="1" dirty="0" smtClean="0">
                <a:solidFill>
                  <a:srgbClr val="000000"/>
                </a:solidFill>
                <a:latin typeface="微软雅黑" panose="020B0503020204020204" pitchFamily="34" charset="-122"/>
                <a:ea typeface="微软雅黑" panose="020B0503020204020204" pitchFamily="34" charset="-122"/>
              </a:rPr>
              <a:t>　</a:t>
            </a:r>
            <a:r>
              <a:rPr lang="en-US" altLang="zh-CN" sz="1200" b="1" dirty="0" smtClean="0">
                <a:solidFill>
                  <a:srgbClr val="000000"/>
                </a:solidFill>
                <a:latin typeface="微软雅黑" panose="020B0503020204020204" pitchFamily="34" charset="-122"/>
                <a:ea typeface="微软雅黑" panose="020B0503020204020204" pitchFamily="34" charset="-122"/>
              </a:rPr>
              <a:t>……</a:t>
            </a:r>
            <a:r>
              <a:rPr lang="zh-CN" altLang="en-US" sz="1200" b="1" dirty="0" smtClean="0">
                <a:solidFill>
                  <a:srgbClr val="000000"/>
                </a:solidFill>
                <a:latin typeface="微软雅黑" panose="020B0503020204020204" pitchFamily="34" charset="-122"/>
                <a:ea typeface="微软雅黑" panose="020B0503020204020204" pitchFamily="34" charset="-122"/>
              </a:rPr>
              <a:t>正像一只逃亡的野兽落到泥潭中做垂死的挣扎，越是挣扎，陷得越深。最后无法逃脱灭顶的灾难，</a:t>
            </a:r>
            <a:r>
              <a:rPr lang="en-US" altLang="zh-CN" sz="1200" b="1" dirty="0" smtClean="0">
                <a:solidFill>
                  <a:srgbClr val="000000"/>
                </a:solidFill>
                <a:latin typeface="微软雅黑" panose="020B0503020204020204" pitchFamily="34" charset="-122"/>
                <a:ea typeface="微软雅黑" panose="020B0503020204020204" pitchFamily="34" charset="-122"/>
              </a:rPr>
              <a:t>……</a:t>
            </a:r>
            <a:r>
              <a:rPr lang="zh-CN" altLang="en-US" sz="1200" b="1" dirty="0" smtClean="0">
                <a:solidFill>
                  <a:srgbClr val="000000"/>
                </a:solidFill>
                <a:latin typeface="微软雅黑" panose="020B0503020204020204" pitchFamily="34" charset="-122"/>
                <a:ea typeface="微软雅黑" panose="020B0503020204020204" pitchFamily="34" charset="-122"/>
              </a:rPr>
              <a:t>程序设计工作正像这样一个泥潭，</a:t>
            </a:r>
            <a:r>
              <a:rPr lang="en-US" altLang="zh-CN" sz="1200" b="1" dirty="0" smtClean="0">
                <a:solidFill>
                  <a:srgbClr val="000000"/>
                </a:solidFill>
                <a:latin typeface="微软雅黑" panose="020B0503020204020204" pitchFamily="34" charset="-122"/>
                <a:ea typeface="微软雅黑" panose="020B0503020204020204" pitchFamily="34" charset="-122"/>
              </a:rPr>
              <a:t>……</a:t>
            </a:r>
            <a:r>
              <a:rPr lang="zh-CN" altLang="en-US" sz="1200" b="1" dirty="0" smtClean="0">
                <a:solidFill>
                  <a:srgbClr val="000000"/>
                </a:solidFill>
                <a:latin typeface="微软雅黑" panose="020B0503020204020204" pitchFamily="34" charset="-122"/>
                <a:ea typeface="微软雅黑" panose="020B0503020204020204" pitchFamily="34" charset="-122"/>
              </a:rPr>
              <a:t>一批批程序员被迫在泥潭中拼命挣扎，</a:t>
            </a:r>
            <a:r>
              <a:rPr lang="en-US" altLang="zh-CN" sz="1200" b="1" dirty="0" smtClean="0">
                <a:solidFill>
                  <a:srgbClr val="000000"/>
                </a:solidFill>
                <a:latin typeface="微软雅黑" panose="020B0503020204020204" pitchFamily="34" charset="-122"/>
                <a:ea typeface="微软雅黑" panose="020B0503020204020204" pitchFamily="34" charset="-122"/>
              </a:rPr>
              <a:t>……</a:t>
            </a:r>
            <a:r>
              <a:rPr lang="zh-CN" altLang="en-US" sz="1200" b="1" dirty="0" smtClean="0">
                <a:solidFill>
                  <a:srgbClr val="000000"/>
                </a:solidFill>
                <a:latin typeface="微软雅黑" panose="020B0503020204020204" pitchFamily="34" charset="-122"/>
                <a:ea typeface="微软雅黑" panose="020B0503020204020204" pitchFamily="34" charset="-122"/>
              </a:rPr>
              <a:t>谁也没有料到竟会陷入这样的困境</a:t>
            </a:r>
            <a:r>
              <a:rPr lang="en-US" altLang="zh-CN" sz="1200" b="1" dirty="0" smtClean="0">
                <a:solidFill>
                  <a:srgbClr val="000000"/>
                </a:solidFill>
                <a:latin typeface="微软雅黑" panose="020B0503020204020204" pitchFamily="34" charset="-122"/>
                <a:ea typeface="微软雅黑" panose="020B0503020204020204" pitchFamily="34" charset="-122"/>
              </a:rPr>
              <a:t>……</a:t>
            </a:r>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31</a:t>
            </a:fld>
            <a:endParaRPr lang="zh-CN" altLang="en-US"/>
          </a:p>
        </p:txBody>
      </p:sp>
    </p:spTree>
    <p:extLst>
      <p:ext uri="{BB962C8B-B14F-4D97-AF65-F5344CB8AC3E}">
        <p14:creationId xmlns:p14="http://schemas.microsoft.com/office/powerpoint/2010/main" val="17043867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32</a:t>
            </a:fld>
            <a:endParaRPr lang="zh-CN" altLang="en-US"/>
          </a:p>
        </p:txBody>
      </p:sp>
    </p:spTree>
    <p:extLst>
      <p:ext uri="{BB962C8B-B14F-4D97-AF65-F5344CB8AC3E}">
        <p14:creationId xmlns:p14="http://schemas.microsoft.com/office/powerpoint/2010/main" val="5283916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33</a:t>
            </a:fld>
            <a:endParaRPr lang="zh-CN" altLang="en-US"/>
          </a:p>
        </p:txBody>
      </p:sp>
    </p:spTree>
    <p:extLst>
      <p:ext uri="{BB962C8B-B14F-4D97-AF65-F5344CB8AC3E}">
        <p14:creationId xmlns:p14="http://schemas.microsoft.com/office/powerpoint/2010/main" val="34587906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34</a:t>
            </a:fld>
            <a:endParaRPr lang="zh-CN" altLang="en-US"/>
          </a:p>
        </p:txBody>
      </p:sp>
    </p:spTree>
    <p:extLst>
      <p:ext uri="{BB962C8B-B14F-4D97-AF65-F5344CB8AC3E}">
        <p14:creationId xmlns:p14="http://schemas.microsoft.com/office/powerpoint/2010/main" val="16236676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35</a:t>
            </a:fld>
            <a:endParaRPr lang="zh-CN" altLang="en-US"/>
          </a:p>
        </p:txBody>
      </p:sp>
    </p:spTree>
    <p:extLst>
      <p:ext uri="{BB962C8B-B14F-4D97-AF65-F5344CB8AC3E}">
        <p14:creationId xmlns:p14="http://schemas.microsoft.com/office/powerpoint/2010/main" val="41629284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36</a:t>
            </a:fld>
            <a:endParaRPr lang="zh-CN" altLang="en-US"/>
          </a:p>
        </p:txBody>
      </p:sp>
    </p:spTree>
    <p:extLst>
      <p:ext uri="{BB962C8B-B14F-4D97-AF65-F5344CB8AC3E}">
        <p14:creationId xmlns:p14="http://schemas.microsoft.com/office/powerpoint/2010/main" val="31813179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37</a:t>
            </a:fld>
            <a:endParaRPr lang="zh-CN" altLang="en-US"/>
          </a:p>
        </p:txBody>
      </p:sp>
    </p:spTree>
    <p:extLst>
      <p:ext uri="{BB962C8B-B14F-4D97-AF65-F5344CB8AC3E}">
        <p14:creationId xmlns:p14="http://schemas.microsoft.com/office/powerpoint/2010/main" val="27181071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38</a:t>
            </a:fld>
            <a:endParaRPr lang="zh-CN" altLang="en-US"/>
          </a:p>
        </p:txBody>
      </p:sp>
    </p:spTree>
    <p:extLst>
      <p:ext uri="{BB962C8B-B14F-4D97-AF65-F5344CB8AC3E}">
        <p14:creationId xmlns:p14="http://schemas.microsoft.com/office/powerpoint/2010/main" val="27179032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39</a:t>
            </a:fld>
            <a:endParaRPr lang="zh-CN" altLang="en-US"/>
          </a:p>
        </p:txBody>
      </p:sp>
    </p:spTree>
    <p:extLst>
      <p:ext uri="{BB962C8B-B14F-4D97-AF65-F5344CB8AC3E}">
        <p14:creationId xmlns:p14="http://schemas.microsoft.com/office/powerpoint/2010/main" val="983725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40</a:t>
            </a:fld>
            <a:endParaRPr lang="zh-CN" altLang="en-US"/>
          </a:p>
        </p:txBody>
      </p:sp>
    </p:spTree>
    <p:extLst>
      <p:ext uri="{BB962C8B-B14F-4D97-AF65-F5344CB8AC3E}">
        <p14:creationId xmlns:p14="http://schemas.microsoft.com/office/powerpoint/2010/main" val="2209261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a:t>
            </a:fld>
            <a:endParaRPr lang="zh-CN" altLang="en-US"/>
          </a:p>
        </p:txBody>
      </p:sp>
    </p:spTree>
    <p:extLst>
      <p:ext uri="{BB962C8B-B14F-4D97-AF65-F5344CB8AC3E}">
        <p14:creationId xmlns:p14="http://schemas.microsoft.com/office/powerpoint/2010/main" val="15532930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41</a:t>
            </a:fld>
            <a:endParaRPr lang="zh-CN" altLang="en-US"/>
          </a:p>
        </p:txBody>
      </p:sp>
    </p:spTree>
    <p:extLst>
      <p:ext uri="{BB962C8B-B14F-4D97-AF65-F5344CB8AC3E}">
        <p14:creationId xmlns:p14="http://schemas.microsoft.com/office/powerpoint/2010/main" val="6483839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42</a:t>
            </a:fld>
            <a:endParaRPr lang="zh-CN" altLang="en-US"/>
          </a:p>
        </p:txBody>
      </p:sp>
    </p:spTree>
    <p:extLst>
      <p:ext uri="{BB962C8B-B14F-4D97-AF65-F5344CB8AC3E}">
        <p14:creationId xmlns:p14="http://schemas.microsoft.com/office/powerpoint/2010/main" val="5613812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43</a:t>
            </a:fld>
            <a:endParaRPr lang="zh-CN" altLang="en-US"/>
          </a:p>
        </p:txBody>
      </p:sp>
    </p:spTree>
    <p:extLst>
      <p:ext uri="{BB962C8B-B14F-4D97-AF65-F5344CB8AC3E}">
        <p14:creationId xmlns:p14="http://schemas.microsoft.com/office/powerpoint/2010/main" val="31737826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44</a:t>
            </a:fld>
            <a:endParaRPr lang="zh-CN" altLang="en-US"/>
          </a:p>
        </p:txBody>
      </p:sp>
    </p:spTree>
    <p:extLst>
      <p:ext uri="{BB962C8B-B14F-4D97-AF65-F5344CB8AC3E}">
        <p14:creationId xmlns:p14="http://schemas.microsoft.com/office/powerpoint/2010/main" val="31090759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45</a:t>
            </a:fld>
            <a:endParaRPr lang="zh-CN" altLang="en-US"/>
          </a:p>
        </p:txBody>
      </p:sp>
    </p:spTree>
    <p:extLst>
      <p:ext uri="{BB962C8B-B14F-4D97-AF65-F5344CB8AC3E}">
        <p14:creationId xmlns:p14="http://schemas.microsoft.com/office/powerpoint/2010/main" val="119090882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smtClean="0">
                <a:solidFill>
                  <a:srgbClr val="000000"/>
                </a:solidFill>
                <a:latin typeface="微软雅黑" panose="020B0503020204020204" pitchFamily="34" charset="-122"/>
                <a:ea typeface="微软雅黑" panose="020B0503020204020204" pitchFamily="34" charset="-122"/>
              </a:rPr>
              <a:t>学习软件工程，需要达到以下转变：</a:t>
            </a:r>
            <a:endParaRPr lang="en-US" altLang="zh-CN" sz="1200" b="1" dirty="0" smtClean="0">
              <a:solidFill>
                <a:srgbClr val="000000"/>
              </a:solidFill>
              <a:latin typeface="微软雅黑" panose="020B0503020204020204" pitchFamily="34" charset="-122"/>
              <a:ea typeface="微软雅黑" panose="020B0503020204020204" pitchFamily="34" charset="-122"/>
            </a:endParaRPr>
          </a:p>
          <a:p>
            <a:pPr lvl="0">
              <a:defRPr/>
            </a:pPr>
            <a:endParaRPr lang="en-US" altLang="zh-CN" sz="1200" dirty="0" smtClean="0">
              <a:latin typeface="微软雅黑" panose="020B0503020204020204" pitchFamily="34" charset="-122"/>
              <a:ea typeface="微软雅黑" panose="020B0503020204020204" pitchFamily="34" charset="-122"/>
            </a:endParaRPr>
          </a:p>
          <a:p>
            <a:pPr lvl="0">
              <a:defRPr/>
            </a:pPr>
            <a:r>
              <a:rPr lang="zh-CN" altLang="en-US" sz="1200" dirty="0" smtClean="0">
                <a:latin typeface="微软雅黑" panose="020B0503020204020204" pitchFamily="34" charset="-122"/>
                <a:ea typeface="微软雅黑" panose="020B0503020204020204" pitchFamily="34" charset="-122"/>
              </a:rPr>
              <a:t>软件工程的目标？（通过学习这门课程，希望同学们）</a:t>
            </a:r>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46</a:t>
            </a:fld>
            <a:endParaRPr lang="zh-CN" altLang="en-US"/>
          </a:p>
        </p:txBody>
      </p:sp>
    </p:spTree>
    <p:extLst>
      <p:ext uri="{BB962C8B-B14F-4D97-AF65-F5344CB8AC3E}">
        <p14:creationId xmlns:p14="http://schemas.microsoft.com/office/powerpoint/2010/main" val="27577665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47</a:t>
            </a:fld>
            <a:endParaRPr lang="zh-CN" altLang="en-US"/>
          </a:p>
        </p:txBody>
      </p:sp>
    </p:spTree>
    <p:extLst>
      <p:ext uri="{BB962C8B-B14F-4D97-AF65-F5344CB8AC3E}">
        <p14:creationId xmlns:p14="http://schemas.microsoft.com/office/powerpoint/2010/main" val="26073613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en-US" altLang="zh-CN" sz="1200" b="1"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48</a:t>
            </a:fld>
            <a:endParaRPr lang="zh-CN" altLang="en-US"/>
          </a:p>
        </p:txBody>
      </p:sp>
    </p:spTree>
    <p:extLst>
      <p:ext uri="{BB962C8B-B14F-4D97-AF65-F5344CB8AC3E}">
        <p14:creationId xmlns:p14="http://schemas.microsoft.com/office/powerpoint/2010/main" val="3368657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49</a:t>
            </a:fld>
            <a:endParaRPr lang="zh-CN" altLang="en-US"/>
          </a:p>
        </p:txBody>
      </p:sp>
    </p:spTree>
    <p:extLst>
      <p:ext uri="{BB962C8B-B14F-4D97-AF65-F5344CB8AC3E}">
        <p14:creationId xmlns:p14="http://schemas.microsoft.com/office/powerpoint/2010/main" val="116900306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0" indent="0" algn="just">
              <a:lnSpc>
                <a:spcPct val="150000"/>
              </a:lnSpc>
              <a:buNone/>
              <a:defRPr/>
            </a:pPr>
            <a:endParaRPr lang="zh-CN" altLang="en-US" sz="1200" b="1" dirty="0" smtClean="0">
              <a:solidFill>
                <a:srgbClr val="000000"/>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0982D36D-85BF-4A8B-A057-1EF6C184E1A1}" type="slidenum">
              <a:rPr lang="zh-CN" altLang="en-US" smtClean="0"/>
              <a:t>50</a:t>
            </a:fld>
            <a:endParaRPr lang="zh-CN" altLang="en-US"/>
          </a:p>
        </p:txBody>
      </p:sp>
    </p:spTree>
    <p:extLst>
      <p:ext uri="{BB962C8B-B14F-4D97-AF65-F5344CB8AC3E}">
        <p14:creationId xmlns:p14="http://schemas.microsoft.com/office/powerpoint/2010/main" val="1967067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5</a:t>
            </a:fld>
            <a:endParaRPr lang="zh-CN" altLang="en-US"/>
          </a:p>
        </p:txBody>
      </p:sp>
    </p:spTree>
    <p:extLst>
      <p:ext uri="{BB962C8B-B14F-4D97-AF65-F5344CB8AC3E}">
        <p14:creationId xmlns:p14="http://schemas.microsoft.com/office/powerpoint/2010/main" val="344108984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51</a:t>
            </a:fld>
            <a:endParaRPr lang="zh-CN" altLang="en-US"/>
          </a:p>
        </p:txBody>
      </p:sp>
    </p:spTree>
    <p:extLst>
      <p:ext uri="{BB962C8B-B14F-4D97-AF65-F5344CB8AC3E}">
        <p14:creationId xmlns:p14="http://schemas.microsoft.com/office/powerpoint/2010/main" val="117342200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0" indent="0" algn="just">
              <a:lnSpc>
                <a:spcPct val="150000"/>
              </a:lnSpc>
              <a:buNone/>
              <a:defRPr/>
            </a:pPr>
            <a:endParaRPr lang="zh-CN" altLang="en-US" sz="1200" b="1"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0982D36D-85BF-4A8B-A057-1EF6C184E1A1}" type="slidenum">
              <a:rPr lang="zh-CN" altLang="en-US" smtClean="0"/>
              <a:t>52</a:t>
            </a:fld>
            <a:endParaRPr lang="zh-CN" altLang="en-US"/>
          </a:p>
        </p:txBody>
      </p:sp>
    </p:spTree>
    <p:extLst>
      <p:ext uri="{BB962C8B-B14F-4D97-AF65-F5344CB8AC3E}">
        <p14:creationId xmlns:p14="http://schemas.microsoft.com/office/powerpoint/2010/main" val="98309935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53</a:t>
            </a:fld>
            <a:endParaRPr lang="zh-CN" altLang="en-US"/>
          </a:p>
        </p:txBody>
      </p:sp>
    </p:spTree>
    <p:extLst>
      <p:ext uri="{BB962C8B-B14F-4D97-AF65-F5344CB8AC3E}">
        <p14:creationId xmlns:p14="http://schemas.microsoft.com/office/powerpoint/2010/main" val="60809793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54</a:t>
            </a:fld>
            <a:endParaRPr lang="zh-CN" altLang="en-US"/>
          </a:p>
        </p:txBody>
      </p:sp>
    </p:spTree>
    <p:extLst>
      <p:ext uri="{BB962C8B-B14F-4D97-AF65-F5344CB8AC3E}">
        <p14:creationId xmlns:p14="http://schemas.microsoft.com/office/powerpoint/2010/main" val="5961285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55</a:t>
            </a:fld>
            <a:endParaRPr lang="zh-CN" altLang="en-US"/>
          </a:p>
        </p:txBody>
      </p:sp>
    </p:spTree>
    <p:extLst>
      <p:ext uri="{BB962C8B-B14F-4D97-AF65-F5344CB8AC3E}">
        <p14:creationId xmlns:p14="http://schemas.microsoft.com/office/powerpoint/2010/main" val="12737026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dirty="0" smtClean="0"/>
              <a:t>UML</a:t>
            </a:r>
            <a:r>
              <a:rPr lang="zh-CN" altLang="en-US" b="1" dirty="0" smtClean="0"/>
              <a:t>系统建模与系统分析，刁成嘉著 第一章</a:t>
            </a:r>
          </a:p>
        </p:txBody>
      </p:sp>
      <p:sp>
        <p:nvSpPr>
          <p:cNvPr id="4" name="灯片编号占位符 3"/>
          <p:cNvSpPr>
            <a:spLocks noGrp="1"/>
          </p:cNvSpPr>
          <p:nvPr>
            <p:ph type="sldNum" sz="quarter" idx="10"/>
          </p:nvPr>
        </p:nvSpPr>
        <p:spPr/>
        <p:txBody>
          <a:bodyPr/>
          <a:lstStyle/>
          <a:p>
            <a:fld id="{0982D36D-85BF-4A8B-A057-1EF6C184E1A1}" type="slidenum">
              <a:rPr lang="zh-CN" altLang="en-US" smtClean="0"/>
              <a:t>56</a:t>
            </a:fld>
            <a:endParaRPr lang="zh-CN" altLang="en-US"/>
          </a:p>
        </p:txBody>
      </p:sp>
    </p:spTree>
    <p:extLst>
      <p:ext uri="{BB962C8B-B14F-4D97-AF65-F5344CB8AC3E}">
        <p14:creationId xmlns:p14="http://schemas.microsoft.com/office/powerpoint/2010/main" val="229770775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57</a:t>
            </a:fld>
            <a:endParaRPr lang="zh-CN" altLang="en-US"/>
          </a:p>
        </p:txBody>
      </p:sp>
    </p:spTree>
    <p:extLst>
      <p:ext uri="{BB962C8B-B14F-4D97-AF65-F5344CB8AC3E}">
        <p14:creationId xmlns:p14="http://schemas.microsoft.com/office/powerpoint/2010/main" val="223486678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58</a:t>
            </a:fld>
            <a:endParaRPr lang="zh-CN" altLang="en-US"/>
          </a:p>
        </p:txBody>
      </p:sp>
    </p:spTree>
    <p:extLst>
      <p:ext uri="{BB962C8B-B14F-4D97-AF65-F5344CB8AC3E}">
        <p14:creationId xmlns:p14="http://schemas.microsoft.com/office/powerpoint/2010/main" val="37073050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i="0" kern="1200" dirty="0" smtClean="0">
                <a:solidFill>
                  <a:schemeClr val="tx1"/>
                </a:solidFill>
                <a:effectLst/>
                <a:latin typeface="+mn-lt"/>
                <a:ea typeface="+mn-ea"/>
                <a:cs typeface="+mn-cs"/>
              </a:rPr>
              <a:t>软件工程：实践者的研究方法（原书第</a:t>
            </a:r>
            <a:r>
              <a:rPr lang="en-US" altLang="zh-CN" sz="1200" b="1" i="0" kern="1200" dirty="0" smtClean="0">
                <a:solidFill>
                  <a:schemeClr val="tx1"/>
                </a:solidFill>
                <a:effectLst/>
                <a:latin typeface="+mn-lt"/>
                <a:ea typeface="+mn-ea"/>
                <a:cs typeface="+mn-cs"/>
              </a:rPr>
              <a:t>9</a:t>
            </a:r>
            <a:r>
              <a:rPr lang="zh-CN" altLang="en-US" sz="1200" b="1" i="0" kern="1200" dirty="0" smtClean="0">
                <a:solidFill>
                  <a:schemeClr val="tx1"/>
                </a:solidFill>
                <a:effectLst/>
                <a:latin typeface="+mn-lt"/>
                <a:ea typeface="+mn-ea"/>
                <a:cs typeface="+mn-cs"/>
              </a:rPr>
              <a:t>版）罗杰</a:t>
            </a:r>
            <a:r>
              <a:rPr lang="en-US" altLang="zh-CN" sz="1200" b="1" i="0" kern="1200" dirty="0" smtClean="0">
                <a:solidFill>
                  <a:schemeClr val="tx1"/>
                </a:solidFill>
                <a:effectLst/>
                <a:latin typeface="+mn-lt"/>
                <a:ea typeface="+mn-ea"/>
                <a:cs typeface="+mn-cs"/>
              </a:rPr>
              <a:t>S.</a:t>
            </a:r>
            <a:r>
              <a:rPr lang="zh-CN" altLang="en-US" sz="1200" b="1" i="0" kern="1200" dirty="0" smtClean="0">
                <a:solidFill>
                  <a:schemeClr val="tx1"/>
                </a:solidFill>
                <a:effectLst/>
                <a:latin typeface="+mn-lt"/>
                <a:ea typeface="+mn-ea"/>
                <a:cs typeface="+mn-cs"/>
              </a:rPr>
              <a:t>普莱斯曼</a:t>
            </a:r>
            <a:r>
              <a:rPr lang="zh-CN" altLang="en-US" sz="1200" b="1" dirty="0" smtClean="0"/>
              <a:t>等著 第一章</a:t>
            </a:r>
            <a:endParaRPr lang="zh-CN" altLang="en-US" b="1"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59</a:t>
            </a:fld>
            <a:endParaRPr lang="zh-CN" altLang="en-US"/>
          </a:p>
        </p:txBody>
      </p:sp>
    </p:spTree>
    <p:extLst>
      <p:ext uri="{BB962C8B-B14F-4D97-AF65-F5344CB8AC3E}">
        <p14:creationId xmlns:p14="http://schemas.microsoft.com/office/powerpoint/2010/main" val="25963361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i="0" kern="1200" dirty="0" smtClean="0">
                <a:solidFill>
                  <a:schemeClr val="tx1"/>
                </a:solidFill>
                <a:effectLst/>
                <a:latin typeface="+mn-lt"/>
                <a:ea typeface="+mn-ea"/>
                <a:cs typeface="+mn-cs"/>
              </a:rPr>
              <a:t>软件工程：实践者的研究方法（原书第</a:t>
            </a:r>
            <a:r>
              <a:rPr lang="en-US" altLang="zh-CN" sz="1200" b="1" i="0" kern="1200" dirty="0" smtClean="0">
                <a:solidFill>
                  <a:schemeClr val="tx1"/>
                </a:solidFill>
                <a:effectLst/>
                <a:latin typeface="+mn-lt"/>
                <a:ea typeface="+mn-ea"/>
                <a:cs typeface="+mn-cs"/>
              </a:rPr>
              <a:t>9</a:t>
            </a:r>
            <a:r>
              <a:rPr lang="zh-CN" altLang="en-US" sz="1200" b="1" i="0" kern="1200" dirty="0" smtClean="0">
                <a:solidFill>
                  <a:schemeClr val="tx1"/>
                </a:solidFill>
                <a:effectLst/>
                <a:latin typeface="+mn-lt"/>
                <a:ea typeface="+mn-ea"/>
                <a:cs typeface="+mn-cs"/>
              </a:rPr>
              <a:t>版）罗杰</a:t>
            </a:r>
            <a:r>
              <a:rPr lang="en-US" altLang="zh-CN" sz="1200" b="1" i="0" kern="1200" dirty="0" smtClean="0">
                <a:solidFill>
                  <a:schemeClr val="tx1"/>
                </a:solidFill>
                <a:effectLst/>
                <a:latin typeface="+mn-lt"/>
                <a:ea typeface="+mn-ea"/>
                <a:cs typeface="+mn-cs"/>
              </a:rPr>
              <a:t>S.</a:t>
            </a:r>
            <a:r>
              <a:rPr lang="zh-CN" altLang="en-US" sz="1200" b="1" i="0" kern="1200" dirty="0" smtClean="0">
                <a:solidFill>
                  <a:schemeClr val="tx1"/>
                </a:solidFill>
                <a:effectLst/>
                <a:latin typeface="+mn-lt"/>
                <a:ea typeface="+mn-ea"/>
                <a:cs typeface="+mn-cs"/>
              </a:rPr>
              <a:t>普莱斯曼</a:t>
            </a:r>
            <a:r>
              <a:rPr lang="zh-CN" altLang="en-US" sz="1200" b="1" dirty="0" smtClean="0"/>
              <a:t>等著 第一章</a:t>
            </a:r>
            <a:endParaRPr lang="en-US" altLang="zh-CN" sz="1200" b="1"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b="1"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60</a:t>
            </a:fld>
            <a:endParaRPr lang="zh-CN" altLang="en-US"/>
          </a:p>
        </p:txBody>
      </p:sp>
    </p:spTree>
    <p:extLst>
      <p:ext uri="{BB962C8B-B14F-4D97-AF65-F5344CB8AC3E}">
        <p14:creationId xmlns:p14="http://schemas.microsoft.com/office/powerpoint/2010/main" val="1996353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p:spPr>
        <p:txBody>
          <a:bodyPr/>
          <a:lstStyle>
            <a:lvl1pPr algn="ctr">
              <a:defRPr sz="2400">
                <a:solidFill>
                  <a:schemeClr val="tx1"/>
                </a:solidFill>
                <a:latin typeface="Arial" panose="020B0604020202020204" pitchFamily="34" charset="0"/>
                <a:ea typeface="黑体" panose="02010609060101010101" pitchFamily="49" charset="-122"/>
              </a:defRPr>
            </a:lvl1pPr>
            <a:lvl2pPr marL="742950" indent="-285750" algn="ctr">
              <a:defRPr sz="2400">
                <a:solidFill>
                  <a:schemeClr val="tx1"/>
                </a:solidFill>
                <a:latin typeface="Arial" panose="020B0604020202020204" pitchFamily="34" charset="0"/>
                <a:ea typeface="黑体" panose="02010609060101010101" pitchFamily="49" charset="-122"/>
              </a:defRPr>
            </a:lvl2pPr>
            <a:lvl3pPr marL="1143000" indent="-228600" algn="ctr">
              <a:defRPr sz="2400">
                <a:solidFill>
                  <a:schemeClr val="tx1"/>
                </a:solidFill>
                <a:latin typeface="Arial" panose="020B0604020202020204" pitchFamily="34" charset="0"/>
                <a:ea typeface="黑体" panose="02010609060101010101" pitchFamily="49" charset="-122"/>
              </a:defRPr>
            </a:lvl3pPr>
            <a:lvl4pPr marL="1600200" indent="-228600" algn="ctr">
              <a:defRPr sz="2400">
                <a:solidFill>
                  <a:schemeClr val="tx1"/>
                </a:solidFill>
                <a:latin typeface="Arial" panose="020B0604020202020204" pitchFamily="34" charset="0"/>
                <a:ea typeface="黑体" panose="02010609060101010101" pitchFamily="49" charset="-122"/>
              </a:defRPr>
            </a:lvl4pPr>
            <a:lvl5pPr marL="2057400" indent="-228600" algn="ctr">
              <a:defRPr sz="2400">
                <a:solidFill>
                  <a:schemeClr val="tx1"/>
                </a:solidFill>
                <a:latin typeface="Arial" panose="020B0604020202020204" pitchFamily="34" charset="0"/>
                <a:ea typeface="黑体" panose="02010609060101010101" pitchFamily="49" charset="-122"/>
              </a:defRPr>
            </a:lvl5pPr>
            <a:lvl6pPr marL="2514600" indent="-228600" algn="ctr" eaLnBrk="0" fontAlgn="base" hangingPunct="0">
              <a:spcBef>
                <a:spcPct val="0"/>
              </a:spcBef>
              <a:spcAft>
                <a:spcPct val="0"/>
              </a:spcAft>
              <a:defRPr sz="2400">
                <a:solidFill>
                  <a:schemeClr val="tx1"/>
                </a:solidFill>
                <a:latin typeface="Arial" panose="020B0604020202020204" pitchFamily="34" charset="0"/>
                <a:ea typeface="黑体" panose="02010609060101010101" pitchFamily="49" charset="-122"/>
              </a:defRPr>
            </a:lvl6pPr>
            <a:lvl7pPr marL="2971800" indent="-228600" algn="ctr" eaLnBrk="0" fontAlgn="base" hangingPunct="0">
              <a:spcBef>
                <a:spcPct val="0"/>
              </a:spcBef>
              <a:spcAft>
                <a:spcPct val="0"/>
              </a:spcAft>
              <a:defRPr sz="2400">
                <a:solidFill>
                  <a:schemeClr val="tx1"/>
                </a:solidFill>
                <a:latin typeface="Arial" panose="020B0604020202020204" pitchFamily="34" charset="0"/>
                <a:ea typeface="黑体" panose="02010609060101010101" pitchFamily="49" charset="-122"/>
              </a:defRPr>
            </a:lvl7pPr>
            <a:lvl8pPr marL="3429000" indent="-228600" algn="ctr" eaLnBrk="0" fontAlgn="base" hangingPunct="0">
              <a:spcBef>
                <a:spcPct val="0"/>
              </a:spcBef>
              <a:spcAft>
                <a:spcPct val="0"/>
              </a:spcAft>
              <a:defRPr sz="2400">
                <a:solidFill>
                  <a:schemeClr val="tx1"/>
                </a:solidFill>
                <a:latin typeface="Arial" panose="020B0604020202020204" pitchFamily="34" charset="0"/>
                <a:ea typeface="黑体" panose="02010609060101010101" pitchFamily="49" charset="-122"/>
              </a:defRPr>
            </a:lvl8pPr>
            <a:lvl9pPr marL="3886200" indent="-228600" algn="ctr" eaLnBrk="0" fontAlgn="base" hangingPunct="0">
              <a:spcBef>
                <a:spcPct val="0"/>
              </a:spcBef>
              <a:spcAft>
                <a:spcPct val="0"/>
              </a:spcAft>
              <a:defRPr sz="2400">
                <a:solidFill>
                  <a:schemeClr val="tx1"/>
                </a:solidFill>
                <a:latin typeface="Arial" panose="020B0604020202020204" pitchFamily="34" charset="0"/>
                <a:ea typeface="黑体" panose="02010609060101010101" pitchFamily="49" charset="-122"/>
              </a:defRPr>
            </a:lvl9pPr>
          </a:lstStyle>
          <a:p>
            <a:pPr algn="r"/>
            <a:fld id="{A3EB3C50-045A-41D5-97DB-8A50EB36F55F}" type="slidenum">
              <a:rPr lang="en-US" altLang="zh-CN" sz="1200">
                <a:ea typeface="宋体" panose="02010600030101010101" pitchFamily="2" charset="-122"/>
              </a:rPr>
              <a:pPr algn="r"/>
              <a:t>6</a:t>
            </a:fld>
            <a:endParaRPr lang="en-US" altLang="zh-CN" sz="1200">
              <a:ea typeface="宋体" panose="02010600030101010101" pitchFamily="2" charset="-122"/>
            </a:endParaRPr>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p:spPr>
        <p:txBody>
          <a:bodyPr/>
          <a:lstStyle/>
          <a:p>
            <a:pPr eaLnBrk="1" hangingPunct="1"/>
            <a:r>
              <a:rPr lang="zh-CN" altLang="en-US" dirty="0" smtClean="0"/>
              <a:t>本课程考核采用百分制，其中</a:t>
            </a:r>
            <a:r>
              <a:rPr lang="en-US" altLang="zh-CN" dirty="0" smtClean="0"/>
              <a:t>: </a:t>
            </a:r>
            <a:r>
              <a:rPr lang="zh-CN" altLang="en-US" dirty="0" smtClean="0"/>
              <a:t>平时成绩占</a:t>
            </a:r>
            <a:r>
              <a:rPr lang="en-US" altLang="zh-CN" dirty="0" smtClean="0"/>
              <a:t>50%</a:t>
            </a:r>
            <a:r>
              <a:rPr lang="zh-CN" altLang="en-US" dirty="0" smtClean="0"/>
              <a:t>，期末考试成绩占</a:t>
            </a:r>
            <a:r>
              <a:rPr lang="en-US" altLang="zh-CN" dirty="0" smtClean="0"/>
              <a:t>50%,</a:t>
            </a:r>
            <a:r>
              <a:rPr lang="zh-CN" altLang="en-US" dirty="0" smtClean="0"/>
              <a:t>具体如图所示：</a:t>
            </a:r>
            <a:endParaRPr lang="en-US" altLang="zh-CN" dirty="0" smtClean="0"/>
          </a:p>
          <a:p>
            <a:pPr eaLnBrk="1" hangingPunct="1"/>
            <a:r>
              <a:rPr lang="zh-CN" altLang="en-US" dirty="0" smtClean="0"/>
              <a:t>大约是</a:t>
            </a:r>
            <a:r>
              <a:rPr lang="en-US" altLang="zh-CN" dirty="0" smtClean="0"/>
              <a:t>4</a:t>
            </a:r>
            <a:r>
              <a:rPr lang="zh-CN" altLang="en-US" dirty="0" smtClean="0"/>
              <a:t>次作业，三次小的一次大的，第一次作业大约在第三次课程结束后会留一下</a:t>
            </a:r>
            <a:endParaRPr lang="en-US" altLang="zh-CN" dirty="0" smtClean="0"/>
          </a:p>
        </p:txBody>
      </p:sp>
    </p:spTree>
    <p:extLst>
      <p:ext uri="{BB962C8B-B14F-4D97-AF65-F5344CB8AC3E}">
        <p14:creationId xmlns:p14="http://schemas.microsoft.com/office/powerpoint/2010/main" val="222416055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endParaRPr lang="zh-CN" altLang="en-US" sz="1200" b="1" dirty="0" smtClean="0">
              <a:latin typeface="微软雅黑" panose="020B0503020204020204" pitchFamily="34" charset="-122"/>
              <a:ea typeface="微软雅黑" panose="020B0503020204020204" pitchFamily="34" charset="-122"/>
            </a:endParaRPr>
          </a:p>
          <a:p>
            <a:pPr marL="0" lvl="0" indent="0" algn="just">
              <a:lnSpc>
                <a:spcPct val="150000"/>
              </a:lnSpc>
              <a:buNone/>
              <a:defRPr/>
            </a:pPr>
            <a:endParaRPr lang="zh-CN" altLang="en-US" sz="1200" b="1"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0982D36D-85BF-4A8B-A057-1EF6C184E1A1}" type="slidenum">
              <a:rPr lang="zh-CN" altLang="en-US" smtClean="0"/>
              <a:t>61</a:t>
            </a:fld>
            <a:endParaRPr lang="zh-CN" altLang="en-US"/>
          </a:p>
        </p:txBody>
      </p:sp>
    </p:spTree>
    <p:extLst>
      <p:ext uri="{BB962C8B-B14F-4D97-AF65-F5344CB8AC3E}">
        <p14:creationId xmlns:p14="http://schemas.microsoft.com/office/powerpoint/2010/main" val="398252514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62</a:t>
            </a:fld>
            <a:endParaRPr lang="zh-CN" altLang="en-US"/>
          </a:p>
        </p:txBody>
      </p:sp>
    </p:spTree>
    <p:extLst>
      <p:ext uri="{BB962C8B-B14F-4D97-AF65-F5344CB8AC3E}">
        <p14:creationId xmlns:p14="http://schemas.microsoft.com/office/powerpoint/2010/main" val="239464821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r>
              <a:rPr lang="en-US" altLang="zh-CN" b="1" dirty="0" smtClean="0"/>
              <a:t>UML</a:t>
            </a:r>
            <a:r>
              <a:rPr lang="zh-CN" altLang="en-US" b="1" dirty="0" smtClean="0"/>
              <a:t>系统建模与系统分析，刁成嘉著 </a:t>
            </a:r>
            <a:r>
              <a:rPr lang="zh-CN" altLang="en-US" sz="1200" b="1" dirty="0" smtClean="0"/>
              <a:t>第一章</a:t>
            </a:r>
            <a:endParaRPr lang="en-US" altLang="zh-CN" sz="1200" b="1" dirty="0" smtClean="0"/>
          </a:p>
          <a:p>
            <a:endParaRPr lang="en-US" altLang="zh-CN" sz="1200" b="1" dirty="0" smtClean="0"/>
          </a:p>
          <a:p>
            <a:r>
              <a:rPr lang="zh-CN" altLang="en-US" sz="1200" b="1" dirty="0" smtClean="0"/>
              <a:t>通俗一点说，软件其实是</a:t>
            </a:r>
            <a:r>
              <a:rPr lang="en-US" altLang="zh-CN" sz="1200" b="1" dirty="0" smtClean="0"/>
              <a:t>……</a:t>
            </a:r>
            <a:endParaRPr lang="zh-CN" altLang="en-US" b="1"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63</a:t>
            </a:fld>
            <a:endParaRPr lang="zh-CN" altLang="en-US"/>
          </a:p>
        </p:txBody>
      </p:sp>
    </p:spTree>
    <p:extLst>
      <p:ext uri="{BB962C8B-B14F-4D97-AF65-F5344CB8AC3E}">
        <p14:creationId xmlns:p14="http://schemas.microsoft.com/office/powerpoint/2010/main" val="177467925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64</a:t>
            </a:fld>
            <a:endParaRPr lang="zh-CN" altLang="en-US"/>
          </a:p>
        </p:txBody>
      </p:sp>
    </p:spTree>
    <p:extLst>
      <p:ext uri="{BB962C8B-B14F-4D97-AF65-F5344CB8AC3E}">
        <p14:creationId xmlns:p14="http://schemas.microsoft.com/office/powerpoint/2010/main" val="28003301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65</a:t>
            </a:fld>
            <a:endParaRPr lang="zh-CN" altLang="en-US"/>
          </a:p>
        </p:txBody>
      </p:sp>
    </p:spTree>
    <p:extLst>
      <p:ext uri="{BB962C8B-B14F-4D97-AF65-F5344CB8AC3E}">
        <p14:creationId xmlns:p14="http://schemas.microsoft.com/office/powerpoint/2010/main" val="188711631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66</a:t>
            </a:fld>
            <a:endParaRPr lang="zh-CN" altLang="en-US"/>
          </a:p>
        </p:txBody>
      </p:sp>
    </p:spTree>
    <p:extLst>
      <p:ext uri="{BB962C8B-B14F-4D97-AF65-F5344CB8AC3E}">
        <p14:creationId xmlns:p14="http://schemas.microsoft.com/office/powerpoint/2010/main" val="419146519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t>《</a:t>
            </a:r>
            <a:r>
              <a:rPr lang="zh-CN" altLang="en-US" sz="1200" b="1" dirty="0" smtClean="0"/>
              <a:t>软件工程概论</a:t>
            </a:r>
            <a:r>
              <a:rPr lang="en-US" altLang="zh-CN" sz="1200" b="1" dirty="0" smtClean="0"/>
              <a:t>》</a:t>
            </a:r>
            <a:r>
              <a:rPr lang="zh-CN" altLang="en-US" sz="1200" b="1" dirty="0" smtClean="0"/>
              <a:t>（第</a:t>
            </a:r>
            <a:r>
              <a:rPr lang="en-US" altLang="zh-CN" sz="1200" b="1" dirty="0" smtClean="0"/>
              <a:t>2</a:t>
            </a:r>
            <a:r>
              <a:rPr lang="zh-CN" altLang="en-US" sz="1200" b="1" dirty="0" smtClean="0"/>
              <a:t>版），郑人杰，马素霞等著 第一章</a:t>
            </a:r>
            <a:endParaRPr lang="zh-CN" altLang="en-US" dirty="0" smtClean="0"/>
          </a:p>
        </p:txBody>
      </p:sp>
      <p:sp>
        <p:nvSpPr>
          <p:cNvPr id="4" name="灯片编号占位符 3"/>
          <p:cNvSpPr>
            <a:spLocks noGrp="1"/>
          </p:cNvSpPr>
          <p:nvPr>
            <p:ph type="sldNum" sz="quarter" idx="10"/>
          </p:nvPr>
        </p:nvSpPr>
        <p:spPr/>
        <p:txBody>
          <a:bodyPr/>
          <a:lstStyle/>
          <a:p>
            <a:fld id="{0982D36D-85BF-4A8B-A057-1EF6C184E1A1}" type="slidenum">
              <a:rPr lang="zh-CN" altLang="en-US" smtClean="0"/>
              <a:t>67</a:t>
            </a:fld>
            <a:endParaRPr lang="zh-CN" altLang="en-US"/>
          </a:p>
        </p:txBody>
      </p:sp>
    </p:spTree>
    <p:extLst>
      <p:ext uri="{BB962C8B-B14F-4D97-AF65-F5344CB8AC3E}">
        <p14:creationId xmlns:p14="http://schemas.microsoft.com/office/powerpoint/2010/main" val="4190817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b="1" dirty="0" smtClean="0"/>
          </a:p>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68</a:t>
            </a:fld>
            <a:endParaRPr lang="zh-CN" altLang="en-US"/>
          </a:p>
        </p:txBody>
      </p:sp>
    </p:spTree>
    <p:extLst>
      <p:ext uri="{BB962C8B-B14F-4D97-AF65-F5344CB8AC3E}">
        <p14:creationId xmlns:p14="http://schemas.microsoft.com/office/powerpoint/2010/main" val="177008334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69</a:t>
            </a:fld>
            <a:endParaRPr lang="zh-CN" altLang="en-US"/>
          </a:p>
        </p:txBody>
      </p:sp>
    </p:spTree>
    <p:extLst>
      <p:ext uri="{BB962C8B-B14F-4D97-AF65-F5344CB8AC3E}">
        <p14:creationId xmlns:p14="http://schemas.microsoft.com/office/powerpoint/2010/main" val="355567812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70</a:t>
            </a:fld>
            <a:endParaRPr lang="zh-CN" altLang="en-US"/>
          </a:p>
        </p:txBody>
      </p:sp>
    </p:spTree>
    <p:extLst>
      <p:ext uri="{BB962C8B-B14F-4D97-AF65-F5344CB8AC3E}">
        <p14:creationId xmlns:p14="http://schemas.microsoft.com/office/powerpoint/2010/main" val="22377827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20</a:t>
            </a:r>
            <a:endParaRPr lang="zh-CN" altLang="en-US" dirty="0"/>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7</a:t>
            </a:fld>
            <a:endParaRPr lang="zh-CN" altLang="en-US"/>
          </a:p>
        </p:txBody>
      </p:sp>
    </p:spTree>
    <p:extLst>
      <p:ext uri="{BB962C8B-B14F-4D97-AF65-F5344CB8AC3E}">
        <p14:creationId xmlns:p14="http://schemas.microsoft.com/office/powerpoint/2010/main" val="29209238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不接受单人，青梅竹马两小无猜的两个人可以接受</a:t>
            </a:r>
            <a:endParaRPr lang="en-US" altLang="zh-CN" dirty="0"/>
          </a:p>
          <a:p>
            <a:endParaRPr lang="en-US" altLang="zh-CN" dirty="0"/>
          </a:p>
          <a:p>
            <a:r>
              <a:rPr lang="zh-CN" altLang="en-US" dirty="0"/>
              <a:t>队长负责提交作业、沟通组员开会等</a:t>
            </a:r>
            <a:endParaRPr lang="en-US" altLang="zh-CN" dirty="0"/>
          </a:p>
          <a:p>
            <a:endParaRPr lang="en-US" altLang="zh-CN" dirty="0"/>
          </a:p>
          <a:p>
            <a:r>
              <a:rPr lang="zh-CN" altLang="en-US" dirty="0"/>
              <a:t>特殊情况下， 允许两人小组</a:t>
            </a:r>
            <a:endParaRPr lang="en-US" altLang="zh-CN" dirty="0"/>
          </a:p>
          <a:p>
            <a:endParaRPr lang="en-US" altLang="zh-CN" dirty="0"/>
          </a:p>
          <a:p>
            <a:r>
              <a:rPr lang="en-US" altLang="zh-CN" dirty="0"/>
              <a:t>3</a:t>
            </a:r>
            <a:r>
              <a:rPr lang="zh-CN" altLang="en-US" dirty="0"/>
              <a:t>月</a:t>
            </a:r>
            <a:r>
              <a:rPr lang="en-US" altLang="zh-CN" dirty="0"/>
              <a:t>4</a:t>
            </a:r>
            <a:r>
              <a:rPr lang="zh-CN" altLang="en-US" dirty="0"/>
              <a:t>日 周五之前填写文档</a:t>
            </a:r>
          </a:p>
        </p:txBody>
      </p:sp>
      <p:sp>
        <p:nvSpPr>
          <p:cNvPr id="4" name="Slide Number Placeholder 3"/>
          <p:cNvSpPr>
            <a:spLocks noGrp="1"/>
          </p:cNvSpPr>
          <p:nvPr>
            <p:ph type="sldNum" sz="quarter" idx="5"/>
          </p:nvPr>
        </p:nvSpPr>
        <p:spPr/>
        <p:txBody>
          <a:bodyPr/>
          <a:lstStyle/>
          <a:p>
            <a:fld id="{0982D36D-85BF-4A8B-A057-1EF6C184E1A1}" type="slidenum">
              <a:rPr lang="zh-CN" altLang="en-US" smtClean="0"/>
              <a:t>8</a:t>
            </a:fld>
            <a:endParaRPr lang="zh-CN" altLang="en-US"/>
          </a:p>
        </p:txBody>
      </p:sp>
    </p:spTree>
    <p:extLst>
      <p:ext uri="{BB962C8B-B14F-4D97-AF65-F5344CB8AC3E}">
        <p14:creationId xmlns:p14="http://schemas.microsoft.com/office/powerpoint/2010/main" val="2848932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982D36D-85BF-4A8B-A057-1EF6C184E1A1}" type="slidenum">
              <a:rPr lang="zh-CN" altLang="en-US" smtClean="0"/>
              <a:t>9</a:t>
            </a:fld>
            <a:endParaRPr lang="zh-CN" altLang="en-US"/>
          </a:p>
        </p:txBody>
      </p:sp>
    </p:spTree>
    <p:extLst>
      <p:ext uri="{BB962C8B-B14F-4D97-AF65-F5344CB8AC3E}">
        <p14:creationId xmlns:p14="http://schemas.microsoft.com/office/powerpoint/2010/main" val="26429342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8887F-8D29-43BA-9D90-F2FE2592DAA1}"/>
              </a:ext>
            </a:extLst>
          </p:cNvPr>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a:extLst>
              <a:ext uri="{FF2B5EF4-FFF2-40B4-BE49-F238E27FC236}">
                <a16:creationId xmlns:a16="http://schemas.microsoft.com/office/drawing/2014/main" id="{C43A0659-85B0-4C19-B28B-C9FC8F77C9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a:extLst>
              <a:ext uri="{FF2B5EF4-FFF2-40B4-BE49-F238E27FC236}">
                <a16:creationId xmlns:a16="http://schemas.microsoft.com/office/drawing/2014/main" id="{D9BD1C9C-4ED1-445C-9F6F-7549607BF7C1}"/>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5" name="Footer Placeholder 4">
            <a:extLst>
              <a:ext uri="{FF2B5EF4-FFF2-40B4-BE49-F238E27FC236}">
                <a16:creationId xmlns:a16="http://schemas.microsoft.com/office/drawing/2014/main" id="{971FC33E-0A52-40A4-820B-5B2601E0C642}"/>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A2030C48-8FF5-4499-867B-317A4B638D81}"/>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604648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36D9F-B066-4C6F-9CA5-70218C8D386A}"/>
              </a:ext>
            </a:extLst>
          </p:cNvPr>
          <p:cNvSpPr>
            <a:spLocks noGrp="1"/>
          </p:cNvSpPr>
          <p:nvPr>
            <p:ph type="title"/>
          </p:nvPr>
        </p:nvSpPr>
        <p:spPr/>
        <p:txBody>
          <a:bodyPr/>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A6894E02-6587-43E3-B4F1-2F0D56C82F00}"/>
              </a:ext>
            </a:extLst>
          </p:cNvPr>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5F452F94-BFD2-4175-9C91-D7363D97FAEB}"/>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5" name="Footer Placeholder 4">
            <a:extLst>
              <a:ext uri="{FF2B5EF4-FFF2-40B4-BE49-F238E27FC236}">
                <a16:creationId xmlns:a16="http://schemas.microsoft.com/office/drawing/2014/main" id="{195F418A-581F-4625-93B9-7285C5CB0062}"/>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B77B76ED-4FCF-4AE1-BD6A-47292A3EF546}"/>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1695572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84025A-9B43-4E96-B727-146756CBDB77}"/>
              </a:ext>
            </a:extLst>
          </p:cNvPr>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a:extLst>
              <a:ext uri="{FF2B5EF4-FFF2-40B4-BE49-F238E27FC236}">
                <a16:creationId xmlns:a16="http://schemas.microsoft.com/office/drawing/2014/main" id="{6B4D5A7D-5300-44BD-A2D7-0B1B7223A89B}"/>
              </a:ext>
            </a:extLst>
          </p:cNvPr>
          <p:cNvSpPr>
            <a:spLocks noGrp="1"/>
          </p:cNvSpPr>
          <p:nvPr>
            <p:ph type="body" orient="vert" idx="1"/>
          </p:nvPr>
        </p:nvSpPr>
        <p:spPr>
          <a:xfrm>
            <a:off x="838200"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A7B93E49-766C-4EE2-BA72-CD2AEE513937}"/>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5" name="Footer Placeholder 4">
            <a:extLst>
              <a:ext uri="{FF2B5EF4-FFF2-40B4-BE49-F238E27FC236}">
                <a16:creationId xmlns:a16="http://schemas.microsoft.com/office/drawing/2014/main" id="{2BD8D9C6-1FA7-4DE0-92E3-3A7443C1B5AA}"/>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5E942E22-3393-471F-993E-D5C4D3BBF2CB}"/>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2026889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4DCC9-8104-41F7-8711-C1EA2ED51F1E}"/>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87CAF8F0-BCBE-4FA6-B093-F094DBC55B96}"/>
              </a:ext>
            </a:extLst>
          </p:cNvPr>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9689F269-B2CA-4C80-A694-77C85AC42D3F}"/>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5" name="Footer Placeholder 4">
            <a:extLst>
              <a:ext uri="{FF2B5EF4-FFF2-40B4-BE49-F238E27FC236}">
                <a16:creationId xmlns:a16="http://schemas.microsoft.com/office/drawing/2014/main" id="{DA11A935-73B7-4B32-A2A4-EB55C4E2D554}"/>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5FF337E6-B072-4CEB-B8FA-DD442C92868F}"/>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3296411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3FA5B-2998-46D6-A8B4-5F0C9AB36E51}"/>
              </a:ext>
            </a:extLst>
          </p:cNvPr>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DB62168A-3668-4882-B1F1-77469D063C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DDE3A5A7-6D09-4632-B2E3-F5D7E78EAE34}"/>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5" name="Footer Placeholder 4">
            <a:extLst>
              <a:ext uri="{FF2B5EF4-FFF2-40B4-BE49-F238E27FC236}">
                <a16:creationId xmlns:a16="http://schemas.microsoft.com/office/drawing/2014/main" id="{119558AF-5C42-49E7-8536-86615B3EED62}"/>
              </a:ext>
            </a:extLst>
          </p:cNvPr>
          <p:cNvSpPr>
            <a:spLocks noGrp="1"/>
          </p:cNvSpPr>
          <p:nvPr>
            <p:ph type="ftr" sz="quarter" idx="11"/>
          </p:nvPr>
        </p:nvSpPr>
        <p:spPr/>
        <p:txBody>
          <a:bodyPr/>
          <a:lstStyle/>
          <a:p>
            <a:endParaRPr lang="zh-CN" altLang="en-US"/>
          </a:p>
        </p:txBody>
      </p:sp>
      <p:sp>
        <p:nvSpPr>
          <p:cNvPr id="6" name="Slide Number Placeholder 5">
            <a:extLst>
              <a:ext uri="{FF2B5EF4-FFF2-40B4-BE49-F238E27FC236}">
                <a16:creationId xmlns:a16="http://schemas.microsoft.com/office/drawing/2014/main" id="{EFA1A576-3C36-4759-AB66-286E53DDCEDE}"/>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3964774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E2CB6-A9E0-400E-9997-A524E6AEC2D8}"/>
              </a:ext>
            </a:extLst>
          </p:cNvPr>
          <p:cNvSpPr>
            <a:spLocks noGrp="1"/>
          </p:cNvSpPr>
          <p:nvPr>
            <p:ph type="title"/>
          </p:nvPr>
        </p:nvSpPr>
        <p:spPr/>
        <p:txBody>
          <a:body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2BD20B8A-0C2E-4C4E-9AEE-4B7465E45D03}"/>
              </a:ext>
            </a:extLst>
          </p:cNvPr>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a:extLst>
              <a:ext uri="{FF2B5EF4-FFF2-40B4-BE49-F238E27FC236}">
                <a16:creationId xmlns:a16="http://schemas.microsoft.com/office/drawing/2014/main" id="{99C41122-1D5E-4EB8-8B6D-986EDD95AFB0}"/>
              </a:ext>
            </a:extLst>
          </p:cNvPr>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a:extLst>
              <a:ext uri="{FF2B5EF4-FFF2-40B4-BE49-F238E27FC236}">
                <a16:creationId xmlns:a16="http://schemas.microsoft.com/office/drawing/2014/main" id="{677A5535-0152-4A42-A79D-B8E5A78B16A2}"/>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6" name="Footer Placeholder 5">
            <a:extLst>
              <a:ext uri="{FF2B5EF4-FFF2-40B4-BE49-F238E27FC236}">
                <a16:creationId xmlns:a16="http://schemas.microsoft.com/office/drawing/2014/main" id="{EB9950EF-A5FE-4E53-ABEA-FA2223507F70}"/>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1674EB5E-4C62-40CB-831E-9FE293A19A81}"/>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571415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39072-8261-49F7-942C-0E4EF4AE9AFA}"/>
              </a:ext>
            </a:extLst>
          </p:cNvPr>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ACB993F9-E6BF-43A8-A121-A8F06AB4AA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a:extLst>
              <a:ext uri="{FF2B5EF4-FFF2-40B4-BE49-F238E27FC236}">
                <a16:creationId xmlns:a16="http://schemas.microsoft.com/office/drawing/2014/main" id="{24144DC7-DC54-4288-9116-73FFED694716}"/>
              </a:ext>
            </a:extLst>
          </p:cNvPr>
          <p:cNvSpPr>
            <a:spLocks noGrp="1"/>
          </p:cNvSpPr>
          <p:nvPr>
            <p:ph sz="half" idx="2"/>
          </p:nvPr>
        </p:nvSpPr>
        <p:spPr>
          <a:xfrm>
            <a:off x="839788"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a:extLst>
              <a:ext uri="{FF2B5EF4-FFF2-40B4-BE49-F238E27FC236}">
                <a16:creationId xmlns:a16="http://schemas.microsoft.com/office/drawing/2014/main" id="{CCDD2AE2-8F98-4049-BA3A-F98A9C66ACA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a:extLst>
              <a:ext uri="{FF2B5EF4-FFF2-40B4-BE49-F238E27FC236}">
                <a16:creationId xmlns:a16="http://schemas.microsoft.com/office/drawing/2014/main" id="{46BC3947-0606-4D04-AF03-664260C76F58}"/>
              </a:ext>
            </a:extLst>
          </p:cNvPr>
          <p:cNvSpPr>
            <a:spLocks noGrp="1"/>
          </p:cNvSpPr>
          <p:nvPr>
            <p:ph sz="quarter" idx="4"/>
          </p:nvPr>
        </p:nvSpPr>
        <p:spPr>
          <a:xfrm>
            <a:off x="6172200"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a:extLst>
              <a:ext uri="{FF2B5EF4-FFF2-40B4-BE49-F238E27FC236}">
                <a16:creationId xmlns:a16="http://schemas.microsoft.com/office/drawing/2014/main" id="{0A63D2AF-103A-4050-B6A7-344B35983137}"/>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8" name="Footer Placeholder 7">
            <a:extLst>
              <a:ext uri="{FF2B5EF4-FFF2-40B4-BE49-F238E27FC236}">
                <a16:creationId xmlns:a16="http://schemas.microsoft.com/office/drawing/2014/main" id="{B98F350C-F951-4210-921A-522314F27431}"/>
              </a:ext>
            </a:extLst>
          </p:cNvPr>
          <p:cNvSpPr>
            <a:spLocks noGrp="1"/>
          </p:cNvSpPr>
          <p:nvPr>
            <p:ph type="ftr" sz="quarter" idx="11"/>
          </p:nvPr>
        </p:nvSpPr>
        <p:spPr/>
        <p:txBody>
          <a:bodyPr/>
          <a:lstStyle/>
          <a:p>
            <a:endParaRPr lang="zh-CN" altLang="en-US"/>
          </a:p>
        </p:txBody>
      </p:sp>
      <p:sp>
        <p:nvSpPr>
          <p:cNvPr id="9" name="Slide Number Placeholder 8">
            <a:extLst>
              <a:ext uri="{FF2B5EF4-FFF2-40B4-BE49-F238E27FC236}">
                <a16:creationId xmlns:a16="http://schemas.microsoft.com/office/drawing/2014/main" id="{BBFA1546-C7AF-4222-AF95-8AA291A5C210}"/>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3629739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23ED1-B476-4832-AF73-A30223C4EFAC}"/>
              </a:ext>
            </a:extLst>
          </p:cNvPr>
          <p:cNvSpPr>
            <a:spLocks noGrp="1"/>
          </p:cNvSpPr>
          <p:nvPr>
            <p:ph type="title"/>
          </p:nvPr>
        </p:nvSpPr>
        <p:spPr/>
        <p:txBody>
          <a:bodyPr/>
          <a:lstStyle/>
          <a:p>
            <a:r>
              <a:rPr lang="en-US" altLang="zh-CN"/>
              <a:t>Click to edit Master title style</a:t>
            </a:r>
            <a:endParaRPr lang="zh-CN" altLang="en-US"/>
          </a:p>
        </p:txBody>
      </p:sp>
      <p:sp>
        <p:nvSpPr>
          <p:cNvPr id="3" name="Date Placeholder 2">
            <a:extLst>
              <a:ext uri="{FF2B5EF4-FFF2-40B4-BE49-F238E27FC236}">
                <a16:creationId xmlns:a16="http://schemas.microsoft.com/office/drawing/2014/main" id="{B72D5295-97B3-457D-954C-4498D96B3D99}"/>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4" name="Footer Placeholder 3">
            <a:extLst>
              <a:ext uri="{FF2B5EF4-FFF2-40B4-BE49-F238E27FC236}">
                <a16:creationId xmlns:a16="http://schemas.microsoft.com/office/drawing/2014/main" id="{9C3ED1E3-6554-41B6-A798-C14B0F5445E1}"/>
              </a:ext>
            </a:extLst>
          </p:cNvPr>
          <p:cNvSpPr>
            <a:spLocks noGrp="1"/>
          </p:cNvSpPr>
          <p:nvPr>
            <p:ph type="ftr" sz="quarter" idx="11"/>
          </p:nvPr>
        </p:nvSpPr>
        <p:spPr/>
        <p:txBody>
          <a:bodyPr/>
          <a:lstStyle/>
          <a:p>
            <a:endParaRPr lang="zh-CN" altLang="en-US"/>
          </a:p>
        </p:txBody>
      </p:sp>
      <p:sp>
        <p:nvSpPr>
          <p:cNvPr id="5" name="Slide Number Placeholder 4">
            <a:extLst>
              <a:ext uri="{FF2B5EF4-FFF2-40B4-BE49-F238E27FC236}">
                <a16:creationId xmlns:a16="http://schemas.microsoft.com/office/drawing/2014/main" id="{15D541F7-7B4A-46A3-9A53-566DBE48E646}"/>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622736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D490FD-9DCB-4E7C-AC69-89CDB8A62235}"/>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3" name="Footer Placeholder 2">
            <a:extLst>
              <a:ext uri="{FF2B5EF4-FFF2-40B4-BE49-F238E27FC236}">
                <a16:creationId xmlns:a16="http://schemas.microsoft.com/office/drawing/2014/main" id="{F2BFC3D5-2E3F-458E-AFDB-0AB1981381F3}"/>
              </a:ext>
            </a:extLst>
          </p:cNvPr>
          <p:cNvSpPr>
            <a:spLocks noGrp="1"/>
          </p:cNvSpPr>
          <p:nvPr>
            <p:ph type="ftr" sz="quarter" idx="11"/>
          </p:nvPr>
        </p:nvSpPr>
        <p:spPr/>
        <p:txBody>
          <a:bodyPr/>
          <a:lstStyle/>
          <a:p>
            <a:endParaRPr lang="zh-CN" altLang="en-US"/>
          </a:p>
        </p:txBody>
      </p:sp>
      <p:sp>
        <p:nvSpPr>
          <p:cNvPr id="4" name="Slide Number Placeholder 3">
            <a:extLst>
              <a:ext uri="{FF2B5EF4-FFF2-40B4-BE49-F238E27FC236}">
                <a16:creationId xmlns:a16="http://schemas.microsoft.com/office/drawing/2014/main" id="{81F53DAA-A3CB-4BC8-AE95-2EB88F11C215}"/>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3626205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974DD-C5BA-4F64-A726-32792EA0DB5D}"/>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a:extLst>
              <a:ext uri="{FF2B5EF4-FFF2-40B4-BE49-F238E27FC236}">
                <a16:creationId xmlns:a16="http://schemas.microsoft.com/office/drawing/2014/main" id="{E0C817E9-5579-450F-98FA-90C32E7F4E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a:extLst>
              <a:ext uri="{FF2B5EF4-FFF2-40B4-BE49-F238E27FC236}">
                <a16:creationId xmlns:a16="http://schemas.microsoft.com/office/drawing/2014/main" id="{E2094310-6D35-4EA7-9C32-1DE03FD89E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3AC11E33-9319-4746-BC50-E0BFFFF83EA7}"/>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6" name="Footer Placeholder 5">
            <a:extLst>
              <a:ext uri="{FF2B5EF4-FFF2-40B4-BE49-F238E27FC236}">
                <a16:creationId xmlns:a16="http://schemas.microsoft.com/office/drawing/2014/main" id="{DFC5A196-0549-4106-9AE3-051A582EB41B}"/>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79715BF1-9599-48DD-B561-9051833C64BE}"/>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129009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CC4C-D335-4388-A53B-AD7F32F4C16C}"/>
              </a:ext>
            </a:extLst>
          </p:cNvPr>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a:extLst>
              <a:ext uri="{FF2B5EF4-FFF2-40B4-BE49-F238E27FC236}">
                <a16:creationId xmlns:a16="http://schemas.microsoft.com/office/drawing/2014/main" id="{261799CC-C54A-4B31-986F-BE206A9132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a:extLst>
              <a:ext uri="{FF2B5EF4-FFF2-40B4-BE49-F238E27FC236}">
                <a16:creationId xmlns:a16="http://schemas.microsoft.com/office/drawing/2014/main" id="{354BA131-BAB3-4F73-B3BF-D0A910A2A7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6548150D-B67A-40CA-9BFD-F0FEC2BFEF29}"/>
              </a:ext>
            </a:extLst>
          </p:cNvPr>
          <p:cNvSpPr>
            <a:spLocks noGrp="1"/>
          </p:cNvSpPr>
          <p:nvPr>
            <p:ph type="dt" sz="half" idx="10"/>
          </p:nvPr>
        </p:nvSpPr>
        <p:spPr/>
        <p:txBody>
          <a:bodyPr/>
          <a:lstStyle/>
          <a:p>
            <a:fld id="{02316FFB-50D0-4A39-BDE6-18C35D05766F}" type="datetimeFigureOut">
              <a:rPr lang="zh-CN" altLang="en-US" smtClean="0"/>
              <a:t>2022/3/1</a:t>
            </a:fld>
            <a:endParaRPr lang="zh-CN" altLang="en-US"/>
          </a:p>
        </p:txBody>
      </p:sp>
      <p:sp>
        <p:nvSpPr>
          <p:cNvPr id="6" name="Footer Placeholder 5">
            <a:extLst>
              <a:ext uri="{FF2B5EF4-FFF2-40B4-BE49-F238E27FC236}">
                <a16:creationId xmlns:a16="http://schemas.microsoft.com/office/drawing/2014/main" id="{79CC2D8E-3266-44E6-B1A4-BE957AF4CAAF}"/>
              </a:ext>
            </a:extLst>
          </p:cNvPr>
          <p:cNvSpPr>
            <a:spLocks noGrp="1"/>
          </p:cNvSpPr>
          <p:nvPr>
            <p:ph type="ftr" sz="quarter" idx="11"/>
          </p:nvPr>
        </p:nvSpPr>
        <p:spPr/>
        <p:txBody>
          <a:bodyPr/>
          <a:lstStyle/>
          <a:p>
            <a:endParaRPr lang="zh-CN" altLang="en-US"/>
          </a:p>
        </p:txBody>
      </p:sp>
      <p:sp>
        <p:nvSpPr>
          <p:cNvPr id="7" name="Slide Number Placeholder 6">
            <a:extLst>
              <a:ext uri="{FF2B5EF4-FFF2-40B4-BE49-F238E27FC236}">
                <a16:creationId xmlns:a16="http://schemas.microsoft.com/office/drawing/2014/main" id="{8E6E7050-B0FD-4E63-A2D9-C1B888C66A17}"/>
              </a:ext>
            </a:extLst>
          </p:cNvPr>
          <p:cNvSpPr>
            <a:spLocks noGrp="1"/>
          </p:cNvSpPr>
          <p:nvPr>
            <p:ph type="sldNum" sz="quarter" idx="12"/>
          </p:nvPr>
        </p:nvSpPr>
        <p:spPr/>
        <p:txBody>
          <a:body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4056852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A2C2EA-B494-40EF-881B-FB5B4645B1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a:extLst>
              <a:ext uri="{FF2B5EF4-FFF2-40B4-BE49-F238E27FC236}">
                <a16:creationId xmlns:a16="http://schemas.microsoft.com/office/drawing/2014/main" id="{505C729B-A25A-4A52-A0A6-65C7033270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a:extLst>
              <a:ext uri="{FF2B5EF4-FFF2-40B4-BE49-F238E27FC236}">
                <a16:creationId xmlns:a16="http://schemas.microsoft.com/office/drawing/2014/main" id="{A697D3E5-38D4-458F-8EA0-8B5E2C704C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316FFB-50D0-4A39-BDE6-18C35D05766F}" type="datetimeFigureOut">
              <a:rPr lang="zh-CN" altLang="en-US" smtClean="0"/>
              <a:t>2022/3/1</a:t>
            </a:fld>
            <a:endParaRPr lang="zh-CN" altLang="en-US"/>
          </a:p>
        </p:txBody>
      </p:sp>
      <p:sp>
        <p:nvSpPr>
          <p:cNvPr id="5" name="Footer Placeholder 4">
            <a:extLst>
              <a:ext uri="{FF2B5EF4-FFF2-40B4-BE49-F238E27FC236}">
                <a16:creationId xmlns:a16="http://schemas.microsoft.com/office/drawing/2014/main" id="{CA64ECEF-CB6A-4456-B543-607D8A1FA0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a:extLst>
              <a:ext uri="{FF2B5EF4-FFF2-40B4-BE49-F238E27FC236}">
                <a16:creationId xmlns:a16="http://schemas.microsoft.com/office/drawing/2014/main" id="{D9FCAAC9-C229-4344-897B-B32B7EA1BB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096FA9-8263-4972-BFA3-21977B2396B9}" type="slidenum">
              <a:rPr lang="zh-CN" altLang="en-US" smtClean="0"/>
              <a:t>‹#›</a:t>
            </a:fld>
            <a:endParaRPr lang="zh-CN" altLang="en-US"/>
          </a:p>
        </p:txBody>
      </p:sp>
    </p:spTree>
    <p:extLst>
      <p:ext uri="{BB962C8B-B14F-4D97-AF65-F5344CB8AC3E}">
        <p14:creationId xmlns:p14="http://schemas.microsoft.com/office/powerpoint/2010/main" val="6193615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mailto:liuhaiming@bjtu.edu.cn" TargetMode="External"/><Relationship Id="rId5" Type="http://schemas.openxmlformats.org/officeDocument/2006/relationships/image" Target="../media/image30.sv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 name="Picture 110" descr="A picture containing tree, plant&#10;&#10;Description automatically generated">
            <a:extLst>
              <a:ext uri="{FF2B5EF4-FFF2-40B4-BE49-F238E27FC236}">
                <a16:creationId xmlns:a16="http://schemas.microsoft.com/office/drawing/2014/main" id="{CA55A5FF-03DB-4FCE-9071-016096109100}"/>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a:stretch/>
        </p:blipFill>
        <p:spPr>
          <a:xfrm rot="5400000">
            <a:off x="-848616" y="891375"/>
            <a:ext cx="6788927" cy="5091695"/>
          </a:xfrm>
          <a:prstGeom prst="heart">
            <a:avLst/>
          </a:prstGeom>
          <a:ln w="127000" cap="sq">
            <a:noFill/>
            <a:miter lim="800000"/>
          </a:ln>
          <a:effectLst>
            <a:outerShdw blurRad="57150" dist="50800" dir="2700000" algn="tl" rotWithShape="0">
              <a:srgbClr val="000000">
                <a:alpha val="40000"/>
              </a:srgbClr>
            </a:outerShdw>
          </a:effectLst>
        </p:spPr>
      </p:pic>
      <p:pic>
        <p:nvPicPr>
          <p:cNvPr id="26" name="Graphic 25">
            <a:extLst>
              <a:ext uri="{FF2B5EF4-FFF2-40B4-BE49-F238E27FC236}">
                <a16:creationId xmlns:a16="http://schemas.microsoft.com/office/drawing/2014/main" id="{64F73810-D0E3-43B0-8B14-7C3CD3241BA6}"/>
              </a:ext>
            </a:extLst>
          </p:cNvPr>
          <p:cNvPicPr>
            <a:picLocks noChangeAspect="1"/>
          </p:cNvPicPr>
          <p:nvPr/>
        </p:nvPicPr>
        <p:blipFill>
          <a:blip r:embed="rId4" cstate="hqprint">
            <a:lum bright="5000" contrast="2000"/>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66466" y="0"/>
            <a:ext cx="3515248" cy="1012561"/>
          </a:xfrm>
          <a:prstGeom prst="rect">
            <a:avLst/>
          </a:prstGeom>
        </p:spPr>
      </p:pic>
      <p:sp>
        <p:nvSpPr>
          <p:cNvPr id="14" name="副标题 4">
            <a:extLst>
              <a:ext uri="{FF2B5EF4-FFF2-40B4-BE49-F238E27FC236}">
                <a16:creationId xmlns:a16="http://schemas.microsoft.com/office/drawing/2014/main" id="{28D640C1-4D0E-4E05-9773-329E49F3AC80}"/>
              </a:ext>
            </a:extLst>
          </p:cNvPr>
          <p:cNvSpPr txBox="1">
            <a:spLocks/>
          </p:cNvSpPr>
          <p:nvPr/>
        </p:nvSpPr>
        <p:spPr>
          <a:xfrm>
            <a:off x="5361002" y="3049525"/>
            <a:ext cx="7158134" cy="558799"/>
          </a:xfrm>
          <a:prstGeom prst="rect">
            <a:avLst/>
          </a:prstGeom>
        </p:spPr>
        <p:txBody>
          <a:bodyPr vert="horz" lIns="91440" tIns="45720" rIns="91440" bIns="45720" rtlCol="0" anchor="ctr">
            <a:normAutofit/>
          </a:bodyPr>
          <a:lstStyle>
            <a:lvl1pPr marL="0" indent="0" algn="l" defTabSz="685766" rtl="0" eaLnBrk="1" latinLnBrk="0" hangingPunct="1">
              <a:lnSpc>
                <a:spcPct val="90000"/>
              </a:lnSpc>
              <a:spcBef>
                <a:spcPts val="750"/>
              </a:spcBef>
              <a:buFont typeface="Arial" panose="020B0604020202020204" pitchFamily="34" charset="0"/>
              <a:buNone/>
              <a:defRPr sz="1500" kern="1200">
                <a:solidFill>
                  <a:schemeClr val="tx2"/>
                </a:solidFill>
                <a:latin typeface="+mn-lt"/>
                <a:ea typeface="+mn-ea"/>
                <a:cs typeface="+mn-cs"/>
              </a:defRPr>
            </a:lvl1pPr>
            <a:lvl2pPr marL="342884" indent="0" algn="ctr" defTabSz="685766"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766" indent="0" algn="ctr" defTabSz="685766"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649"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532"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415"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297"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180"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064"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marL="0" marR="0" lvl="0" indent="0" algn="l" defTabSz="685766"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en-US" sz="2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rPr>
              <a:t>M210007B [03]</a:t>
            </a:r>
            <a:endParaRPr kumimoji="0" lang="en-US" altLang="zh-CN" sz="2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endParaRPr>
          </a:p>
        </p:txBody>
      </p:sp>
      <p:sp>
        <p:nvSpPr>
          <p:cNvPr id="16" name="文本占位符 5">
            <a:extLst>
              <a:ext uri="{FF2B5EF4-FFF2-40B4-BE49-F238E27FC236}">
                <a16:creationId xmlns:a16="http://schemas.microsoft.com/office/drawing/2014/main" id="{81A33C74-D993-40EB-B2F9-7C9794CB32FE}"/>
              </a:ext>
            </a:extLst>
          </p:cNvPr>
          <p:cNvSpPr txBox="1">
            <a:spLocks/>
          </p:cNvSpPr>
          <p:nvPr/>
        </p:nvSpPr>
        <p:spPr>
          <a:xfrm>
            <a:off x="5361002" y="4348973"/>
            <a:ext cx="7158134" cy="296271"/>
          </a:xfrm>
          <a:prstGeom prst="rect">
            <a:avLst/>
          </a:prstGeom>
        </p:spPr>
        <p:txBody>
          <a:bodyPr vert="horz" lIns="91440" tIns="45720" rIns="91440" bIns="45720" rtlCol="0" anchor="ctr">
            <a:noAutofit/>
          </a:bodyPr>
          <a:lstStyle>
            <a:lvl1pPr marL="0" indent="0" algn="l" defTabSz="685766" rtl="0" eaLnBrk="1" latinLnBrk="0" hangingPunct="1">
              <a:lnSpc>
                <a:spcPct val="90000"/>
              </a:lnSpc>
              <a:spcBef>
                <a:spcPts val="750"/>
              </a:spcBef>
              <a:buFont typeface="Arial" panose="020B0604020202020204" pitchFamily="34" charset="0"/>
              <a:buNone/>
              <a:defRPr sz="1125" b="0" kern="1200">
                <a:solidFill>
                  <a:schemeClr val="tx1"/>
                </a:solidFill>
                <a:latin typeface="+mn-lt"/>
                <a:ea typeface="+mn-ea"/>
                <a:cs typeface="+mn-cs"/>
              </a:defRPr>
            </a:lvl1pPr>
            <a:lvl2pPr marL="342883" indent="0" algn="l" defTabSz="685766"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2pPr>
            <a:lvl3pPr marL="685765" indent="0" algn="l"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3pPr>
            <a:lvl4pPr marL="1028648" indent="0" algn="l" defTabSz="685766" rtl="0" eaLnBrk="1" latinLnBrk="0" hangingPunct="1">
              <a:lnSpc>
                <a:spcPct val="90000"/>
              </a:lnSpc>
              <a:spcBef>
                <a:spcPts val="375"/>
              </a:spcBef>
              <a:buFont typeface="Arial" panose="020B0604020202020204" pitchFamily="34" charset="0"/>
              <a:buNone/>
              <a:defRPr sz="1050" kern="1200">
                <a:solidFill>
                  <a:schemeClr val="tx1"/>
                </a:solidFill>
                <a:latin typeface="+mn-lt"/>
                <a:ea typeface="+mn-ea"/>
                <a:cs typeface="+mn-cs"/>
              </a:defRPr>
            </a:lvl4pPr>
            <a:lvl5pPr marL="1371532" indent="0" algn="l" defTabSz="685766" rtl="0" eaLnBrk="1" latinLnBrk="0" hangingPunct="1">
              <a:lnSpc>
                <a:spcPct val="90000"/>
              </a:lnSpc>
              <a:spcBef>
                <a:spcPts val="375"/>
              </a:spcBef>
              <a:buFont typeface="Arial" panose="020B0604020202020204" pitchFamily="34" charset="0"/>
              <a:buNone/>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66"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ltLang="zh-CN" sz="1800" b="1" dirty="0" err="1" smtClean="0">
                <a:solidFill>
                  <a:srgbClr val="000000"/>
                </a:solidFill>
                <a:latin typeface="微软雅黑" panose="020B0503020204020204" pitchFamily="34" charset="-122"/>
                <a:ea typeface="微软雅黑" panose="020B0503020204020204" pitchFamily="34" charset="-122"/>
              </a:rPr>
              <a:t>Zhenyan</a:t>
            </a:r>
            <a:r>
              <a:rPr lang="en-US" altLang="zh-CN" sz="1800" b="1" dirty="0" smtClean="0">
                <a:solidFill>
                  <a:srgbClr val="000000"/>
                </a:solidFill>
                <a:latin typeface="微软雅黑" panose="020B0503020204020204" pitchFamily="34" charset="-122"/>
                <a:ea typeface="微软雅黑" panose="020B0503020204020204" pitchFamily="34" charset="-122"/>
              </a:rPr>
              <a:t> Ji, </a:t>
            </a:r>
            <a:r>
              <a:rPr kumimoji="0" lang="en-US" altLang="zh-CN" sz="1800" b="1" i="0" u="none" strike="noStrike" kern="1200" cap="none" spc="0" normalizeH="0" baseline="0" noProof="0" dirty="0" err="1" smtClean="0">
                <a:ln>
                  <a:noFill/>
                </a:ln>
                <a:solidFill>
                  <a:srgbClr val="000000"/>
                </a:solidFill>
                <a:effectLst/>
                <a:uLnTx/>
                <a:uFillTx/>
                <a:latin typeface="微软雅黑" panose="020B0503020204020204" pitchFamily="34" charset="-122"/>
                <a:ea typeface="微软雅黑" panose="020B0503020204020204" pitchFamily="34" charset="-122"/>
              </a:rPr>
              <a:t>Jingxin</a:t>
            </a:r>
            <a:r>
              <a:rPr kumimoji="0" lang="en-US" altLang="zh-CN" sz="1800" b="1" i="0" u="none" strike="noStrike" kern="120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 Su &amp; Haiming Liu</a:t>
            </a:r>
            <a:endParaRPr kumimoji="0" lang="en-US" altLang="zh-CN" sz="1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7" name="Text Placeholder 2">
            <a:extLst>
              <a:ext uri="{FF2B5EF4-FFF2-40B4-BE49-F238E27FC236}">
                <a16:creationId xmlns:a16="http://schemas.microsoft.com/office/drawing/2014/main" id="{0D54B681-1043-4665-ABFF-02F96F61FD5F}"/>
              </a:ext>
            </a:extLst>
          </p:cNvPr>
          <p:cNvSpPr txBox="1">
            <a:spLocks/>
          </p:cNvSpPr>
          <p:nvPr/>
        </p:nvSpPr>
        <p:spPr>
          <a:xfrm>
            <a:off x="5361002" y="4761826"/>
            <a:ext cx="7158134" cy="296271"/>
          </a:xfrm>
          <a:prstGeom prst="rect">
            <a:avLst/>
          </a:prstGeom>
        </p:spPr>
        <p:txBody>
          <a:bodyPr vert="horz" lIns="91440" tIns="45720" rIns="91440" bIns="45720" rtlCol="0" anchor="ctr">
            <a:noAutofit/>
          </a:bodyPr>
          <a:lstStyle>
            <a:lvl1pPr marL="0" indent="0" algn="l" defTabSz="685766" rtl="0" eaLnBrk="1" latinLnBrk="0" hangingPunct="1">
              <a:lnSpc>
                <a:spcPct val="90000"/>
              </a:lnSpc>
              <a:spcBef>
                <a:spcPts val="750"/>
              </a:spcBef>
              <a:buFont typeface="Arial" panose="020B0604020202020204" pitchFamily="34" charset="0"/>
              <a:buNone/>
              <a:defRPr sz="1125" b="0" kern="1200">
                <a:solidFill>
                  <a:schemeClr val="tx1"/>
                </a:solidFill>
                <a:latin typeface="+mn-lt"/>
                <a:ea typeface="+mn-ea"/>
                <a:cs typeface="+mn-cs"/>
              </a:defRPr>
            </a:lvl1pPr>
            <a:lvl2pPr marL="342883" indent="0" algn="l" defTabSz="685766"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2pPr>
            <a:lvl3pPr marL="685765" indent="0" algn="l"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3pPr>
            <a:lvl4pPr marL="1028648" indent="0" algn="l" defTabSz="685766" rtl="0" eaLnBrk="1" latinLnBrk="0" hangingPunct="1">
              <a:lnSpc>
                <a:spcPct val="90000"/>
              </a:lnSpc>
              <a:spcBef>
                <a:spcPts val="375"/>
              </a:spcBef>
              <a:buFont typeface="Arial" panose="020B0604020202020204" pitchFamily="34" charset="0"/>
              <a:buNone/>
              <a:defRPr sz="1050" kern="1200">
                <a:solidFill>
                  <a:schemeClr val="tx1"/>
                </a:solidFill>
                <a:latin typeface="+mn-lt"/>
                <a:ea typeface="+mn-ea"/>
                <a:cs typeface="+mn-cs"/>
              </a:defRPr>
            </a:lvl4pPr>
            <a:lvl5pPr marL="1371532" indent="0" algn="l" defTabSz="685766" rtl="0" eaLnBrk="1" latinLnBrk="0" hangingPunct="1">
              <a:lnSpc>
                <a:spcPct val="90000"/>
              </a:lnSpc>
              <a:spcBef>
                <a:spcPts val="375"/>
              </a:spcBef>
              <a:buFont typeface="Arial" panose="020B0604020202020204" pitchFamily="34" charset="0"/>
              <a:buNone/>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66" rtl="0" eaLnBrk="1" fontAlgn="auto" latinLnBrk="0" hangingPunct="1">
              <a:lnSpc>
                <a:spcPct val="90000"/>
              </a:lnSpc>
              <a:spcBef>
                <a:spcPts val="750"/>
              </a:spcBef>
              <a:spcAft>
                <a:spcPts val="0"/>
              </a:spcAft>
              <a:buClrTx/>
              <a:buSzTx/>
              <a:buFont typeface="Arial" panose="020B0604020202020204" pitchFamily="34" charset="0"/>
              <a:buNone/>
              <a:tabLst/>
              <a:defRPr/>
            </a:pPr>
            <a:fld id="{8CAF9706-F2FE-C649-B151-855D242461C0}" type="datetime2">
              <a:rPr lang="en-US" sz="1800" b="1" smtClean="0">
                <a:solidFill>
                  <a:srgbClr val="000000"/>
                </a:solidFill>
                <a:latin typeface="微软雅黑" panose="020B0503020204020204" pitchFamily="34" charset="-122"/>
                <a:ea typeface="微软雅黑" panose="020B0503020204020204" pitchFamily="34" charset="-122"/>
              </a:rPr>
              <a:pPr marL="0" marR="0" lvl="0" indent="0" algn="l" defTabSz="685766" rtl="0" eaLnBrk="1" fontAlgn="auto" latinLnBrk="0" hangingPunct="1">
                <a:lnSpc>
                  <a:spcPct val="90000"/>
                </a:lnSpc>
                <a:spcBef>
                  <a:spcPts val="750"/>
                </a:spcBef>
                <a:spcAft>
                  <a:spcPts val="0"/>
                </a:spcAft>
                <a:buClrTx/>
                <a:buSzTx/>
                <a:buFont typeface="Arial" panose="020B0604020202020204" pitchFamily="34" charset="0"/>
                <a:buNone/>
                <a:tabLst/>
                <a:defRPr/>
              </a:pPr>
              <a:t>Tuesday, March 1, 2022</a:t>
            </a:fld>
            <a:endParaRPr lang="en-US" sz="1800" b="1" dirty="0">
              <a:solidFill>
                <a:srgbClr val="000000"/>
              </a:solidFill>
              <a:latin typeface="微软雅黑" panose="020B0503020204020204" pitchFamily="34" charset="-122"/>
              <a:ea typeface="微软雅黑" panose="020B0503020204020204" pitchFamily="34" charset="-122"/>
            </a:endParaRPr>
          </a:p>
        </p:txBody>
      </p:sp>
      <p:sp>
        <p:nvSpPr>
          <p:cNvPr id="113" name="TextBox 112">
            <a:extLst>
              <a:ext uri="{FF2B5EF4-FFF2-40B4-BE49-F238E27FC236}">
                <a16:creationId xmlns:a16="http://schemas.microsoft.com/office/drawing/2014/main" id="{A407478E-CC36-41F7-A313-A97A4659E95B}"/>
              </a:ext>
            </a:extLst>
          </p:cNvPr>
          <p:cNvSpPr txBox="1"/>
          <p:nvPr/>
        </p:nvSpPr>
        <p:spPr>
          <a:xfrm>
            <a:off x="5361002" y="1821870"/>
            <a:ext cx="6292256" cy="1111073"/>
          </a:xfrm>
          <a:prstGeom prst="rect">
            <a:avLst/>
          </a:prstGeom>
          <a:noFill/>
        </p:spPr>
        <p:txBody>
          <a:bodyPr wrap="square">
            <a:spAutoFit/>
          </a:bodyPr>
          <a:lstStyle/>
          <a:p>
            <a:pPr marL="0" marR="0" lvl="0" indent="0" algn="l" defTabSz="685766" rtl="0" eaLnBrk="1" fontAlgn="auto" latinLnBrk="0" hangingPunct="1">
              <a:lnSpc>
                <a:spcPct val="90000"/>
              </a:lnSpc>
              <a:spcBef>
                <a:spcPct val="0"/>
              </a:spcBef>
              <a:spcAft>
                <a:spcPts val="600"/>
              </a:spcAft>
              <a:buClrTx/>
              <a:buSzTx/>
              <a:buFontTx/>
              <a:buNone/>
              <a:tabLst/>
              <a:defRPr/>
            </a:pPr>
            <a:r>
              <a:rPr kumimoji="0" lang="zh-CN" altLang="en-US" sz="3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rPr>
              <a:t>软件系统分析与设计</a:t>
            </a:r>
            <a:endParaRPr kumimoji="0" lang="en-US" altLang="zh-CN" sz="3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endParaRPr>
          </a:p>
          <a:p>
            <a:pPr marL="0" marR="0" lvl="0" indent="0" algn="l" defTabSz="685766" rtl="0" eaLnBrk="1" fontAlgn="auto" latinLnBrk="0" hangingPunct="1">
              <a:lnSpc>
                <a:spcPct val="90000"/>
              </a:lnSpc>
              <a:spcBef>
                <a:spcPct val="0"/>
              </a:spcBef>
              <a:spcAft>
                <a:spcPts val="600"/>
              </a:spcAft>
              <a:buClrTx/>
              <a:buSzTx/>
              <a:buFontTx/>
              <a:buNone/>
              <a:tabLst/>
              <a:defRPr/>
            </a:pPr>
            <a:r>
              <a:rPr kumimoji="0" lang="en-US" altLang="zh-CN" sz="3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rPr>
              <a:t>System Analysis &amp; Design</a:t>
            </a:r>
            <a:endParaRPr kumimoji="0" lang="zh-CN" altLang="en-US" sz="3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834708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029995"/>
            <a:ext cx="11082624" cy="4401046"/>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50000"/>
              </a:lnSpc>
              <a:spcBef>
                <a:spcPct val="20000"/>
              </a:spcBef>
              <a:buNone/>
              <a:defRPr/>
            </a:pPr>
            <a:r>
              <a:rPr lang="zh-CN" altLang="en-US" sz="2800" b="1" dirty="0" smtClean="0">
                <a:latin typeface="微软雅黑" panose="020B0503020204020204" pitchFamily="34" charset="-122"/>
                <a:ea typeface="微软雅黑" panose="020B0503020204020204" pitchFamily="34" charset="-122"/>
              </a:rPr>
              <a:t>程序</a:t>
            </a:r>
            <a:r>
              <a:rPr lang="zh-CN" altLang="en-US" sz="2800" b="1" dirty="0">
                <a:latin typeface="微软雅黑" panose="020B0503020204020204" pitchFamily="34" charset="-122"/>
                <a:ea typeface="微软雅黑" panose="020B0503020204020204" pitchFamily="34" charset="-122"/>
              </a:rPr>
              <a:t>是按事先设计的功能和性能要求执行的指令</a:t>
            </a:r>
            <a:r>
              <a:rPr lang="zh-CN" altLang="en-US" sz="2800" b="1" dirty="0" smtClean="0">
                <a:latin typeface="微软雅黑" panose="020B0503020204020204" pitchFamily="34" charset="-122"/>
                <a:ea typeface="微软雅黑" panose="020B0503020204020204" pitchFamily="34" charset="-122"/>
              </a:rPr>
              <a:t>序列</a:t>
            </a:r>
            <a:endParaRPr lang="zh-CN" altLang="en-US" sz="2800" b="1" dirty="0">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r>
              <a:rPr lang="zh-CN" altLang="en-US" sz="2800" b="1" dirty="0">
                <a:latin typeface="微软雅黑" panose="020B0503020204020204" pitchFamily="34" charset="-122"/>
                <a:ea typeface="微软雅黑" panose="020B0503020204020204" pitchFamily="34" charset="-122"/>
              </a:rPr>
              <a:t>数据是使程序能正常操纵信息的</a:t>
            </a:r>
            <a:r>
              <a:rPr lang="zh-CN" altLang="en-US" sz="2800" b="1" dirty="0" smtClean="0">
                <a:latin typeface="微软雅黑" panose="020B0503020204020204" pitchFamily="34" charset="-122"/>
                <a:ea typeface="微软雅黑" panose="020B0503020204020204" pitchFamily="34" charset="-122"/>
              </a:rPr>
              <a:t>数据结构</a:t>
            </a:r>
            <a:endParaRPr lang="zh-CN" altLang="en-US" sz="2800" b="1" dirty="0">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r>
              <a:rPr lang="zh-CN" altLang="en-US" sz="2800" b="1" dirty="0">
                <a:latin typeface="微软雅黑" panose="020B0503020204020204" pitchFamily="34" charset="-122"/>
                <a:ea typeface="微软雅黑" panose="020B0503020204020204" pitchFamily="34" charset="-122"/>
              </a:rPr>
              <a:t>文档是与程序开发，维护和使用有关的图文</a:t>
            </a:r>
            <a:r>
              <a:rPr lang="zh-CN" altLang="en-US" sz="2800" b="1" dirty="0" smtClean="0">
                <a:latin typeface="微软雅黑" panose="020B0503020204020204" pitchFamily="34" charset="-122"/>
                <a:ea typeface="微软雅黑" panose="020B0503020204020204" pitchFamily="34" charset="-122"/>
              </a:rPr>
              <a:t>材料</a:t>
            </a:r>
            <a:endParaRPr lang="en-US" altLang="zh-CN" sz="2800" b="1" dirty="0" smtClean="0">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endParaRPr lang="en-US" altLang="zh-CN" sz="28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800" b="1" dirty="0">
                <a:latin typeface="微软雅黑" panose="020B0503020204020204" pitchFamily="34" charset="-122"/>
                <a:ea typeface="微软雅黑" panose="020B0503020204020204" pitchFamily="34" charset="-122"/>
              </a:rPr>
              <a:t>虽然软件对于现代的人并不陌生，但很多人对于软件的理解并不准确，“软件就是程序，软件开发就是编程序”的这种错误观点仍然存在</a:t>
            </a:r>
          </a:p>
          <a:p>
            <a:pPr marL="0" indent="0" algn="just">
              <a:lnSpc>
                <a:spcPct val="150000"/>
              </a:lnSpc>
              <a:spcBef>
                <a:spcPct val="20000"/>
              </a:spcBef>
              <a:buNone/>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5013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DD9C3C-9215-435B-B785-EDABB84BA50A}"/>
              </a:ext>
            </a:extLst>
          </p:cNvPr>
          <p:cNvSpPr txBox="1"/>
          <p:nvPr/>
        </p:nvSpPr>
        <p:spPr>
          <a:xfrm>
            <a:off x="3580504" y="2710071"/>
            <a:ext cx="6000568" cy="1107996"/>
          </a:xfrm>
          <a:prstGeom prst="rect">
            <a:avLst/>
          </a:prstGeom>
          <a:noFill/>
        </p:spPr>
        <p:txBody>
          <a:bodyPr wrap="square">
            <a:spAutoFit/>
          </a:bodyPr>
          <a:lstStyle/>
          <a:p>
            <a:r>
              <a:rPr lang="zh-CN" altLang="en-US" sz="6600" b="1" dirty="0" smtClean="0">
                <a:latin typeface="Bahnschrift SemiBold Condensed" panose="020B0502040204020203" pitchFamily="34" charset="0"/>
              </a:rPr>
              <a:t>什么是软件？</a:t>
            </a:r>
            <a:endParaRPr lang="en-US" altLang="zh-CN" sz="6600" b="1" dirty="0">
              <a:latin typeface="Bahnschrift SemiBold Condensed" panose="020B0502040204020203" pitchFamily="34" charset="0"/>
            </a:endParaRPr>
          </a:p>
        </p:txBody>
      </p:sp>
    </p:spTree>
    <p:extLst>
      <p:ext uri="{BB962C8B-B14F-4D97-AF65-F5344CB8AC3E}">
        <p14:creationId xmlns:p14="http://schemas.microsoft.com/office/powerpoint/2010/main" val="27994127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644638" y="615933"/>
            <a:ext cx="11082624" cy="4401046"/>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50000"/>
              </a:lnSpc>
              <a:spcBef>
                <a:spcPct val="20000"/>
              </a:spcBef>
              <a:buNone/>
              <a:defRPr/>
            </a:pPr>
            <a:r>
              <a:rPr lang="zh-CN" altLang="en-US" sz="2800" b="1" dirty="0">
                <a:solidFill>
                  <a:srgbClr val="FF0000"/>
                </a:solidFill>
                <a:latin typeface="微软雅黑" panose="020B0503020204020204" pitchFamily="34" charset="-122"/>
                <a:ea typeface="微软雅黑" panose="020B0503020204020204" pitchFamily="34" charset="-122"/>
              </a:rPr>
              <a:t>软件</a:t>
            </a:r>
            <a:r>
              <a:rPr lang="zh-CN" altLang="en-US" sz="2800" b="1" dirty="0">
                <a:solidFill>
                  <a:srgbClr val="000000"/>
                </a:solidFill>
                <a:latin typeface="微软雅黑" panose="020B0503020204020204" pitchFamily="34" charset="-122"/>
                <a:ea typeface="微软雅黑" panose="020B0503020204020204" pitchFamily="34" charset="-122"/>
              </a:rPr>
              <a:t>是人们对客观世界中问题空间与解空间的具体描述，是客观事物的一种反应，是知识的题练和</a:t>
            </a:r>
            <a:r>
              <a:rPr lang="zh-CN" altLang="en-US" sz="2800" b="1" dirty="0" smtClean="0">
                <a:solidFill>
                  <a:srgbClr val="000000"/>
                </a:solidFill>
                <a:latin typeface="微软雅黑" panose="020B0503020204020204" pitchFamily="34" charset="-122"/>
                <a:ea typeface="微软雅黑" panose="020B0503020204020204" pitchFamily="34" charset="-122"/>
              </a:rPr>
              <a:t>“固化”</a:t>
            </a:r>
            <a:endParaRPr lang="en-US" altLang="zh-CN" sz="2800" b="1" dirty="0">
              <a:solidFill>
                <a:srgbClr val="000000"/>
              </a:solidFill>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r>
              <a:rPr lang="zh-CN" altLang="en-US" sz="2800" b="1" dirty="0" smtClean="0">
                <a:solidFill>
                  <a:srgbClr val="FF0000"/>
                </a:solidFill>
                <a:latin typeface="微软雅黑" panose="020B0503020204020204" pitchFamily="34" charset="-122"/>
                <a:ea typeface="微软雅黑" panose="020B0503020204020204" pitchFamily="34" charset="-122"/>
              </a:rPr>
              <a:t>软件</a:t>
            </a:r>
            <a:r>
              <a:rPr lang="zh-CN" altLang="en-US" sz="2800" b="1" dirty="0">
                <a:solidFill>
                  <a:srgbClr val="000000"/>
                </a:solidFill>
                <a:latin typeface="微软雅黑" panose="020B0503020204020204" pitchFamily="34" charset="-122"/>
                <a:ea typeface="微软雅黑" panose="020B0503020204020204" pitchFamily="34" charset="-122"/>
              </a:rPr>
              <a:t>是计算机系统中与硬件相互依存的另一部分，它是包括程序，数据及其相关文档的完整</a:t>
            </a:r>
            <a:r>
              <a:rPr lang="zh-CN" altLang="en-US" sz="2800" b="1" dirty="0" smtClean="0">
                <a:solidFill>
                  <a:srgbClr val="000000"/>
                </a:solidFill>
                <a:latin typeface="微软雅黑" panose="020B0503020204020204" pitchFamily="34" charset="-122"/>
                <a:ea typeface="微软雅黑" panose="020B0503020204020204" pitchFamily="34" charset="-122"/>
              </a:rPr>
              <a:t>集合</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r>
              <a:rPr lang="zh-CN" altLang="en-US" sz="2800" b="1" dirty="0" smtClean="0">
                <a:solidFill>
                  <a:srgbClr val="FF0000"/>
                </a:solidFill>
                <a:latin typeface="微软雅黑" panose="020B0503020204020204" pitchFamily="34" charset="-122"/>
                <a:ea typeface="微软雅黑" panose="020B0503020204020204" pitchFamily="34" charset="-122"/>
              </a:rPr>
              <a:t>软件</a:t>
            </a:r>
            <a:r>
              <a:rPr lang="zh-CN" altLang="en-US" sz="2800" b="1" dirty="0" smtClean="0">
                <a:solidFill>
                  <a:srgbClr val="000000"/>
                </a:solidFill>
                <a:latin typeface="微软雅黑" panose="020B0503020204020204" pitchFamily="34" charset="-122"/>
                <a:ea typeface="微软雅黑" panose="020B0503020204020204" pitchFamily="34" charset="-122"/>
              </a:rPr>
              <a:t>是程序以及开发使用维护程序所需要的文档</a:t>
            </a:r>
            <a:endParaRPr lang="zh-CN" altLang="en-US" sz="2800" b="1" dirty="0">
              <a:solidFill>
                <a:srgbClr val="000000"/>
              </a:solidFill>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
        <p:nvSpPr>
          <p:cNvPr id="3" name="TextBox 4">
            <a:extLst>
              <a:ext uri="{FF2B5EF4-FFF2-40B4-BE49-F238E27FC236}">
                <a16:creationId xmlns:a16="http://schemas.microsoft.com/office/drawing/2014/main" id="{26DD9C3C-9215-435B-B785-EDABB84BA50A}"/>
              </a:ext>
            </a:extLst>
          </p:cNvPr>
          <p:cNvSpPr txBox="1"/>
          <p:nvPr/>
        </p:nvSpPr>
        <p:spPr>
          <a:xfrm>
            <a:off x="3177939" y="4299283"/>
            <a:ext cx="6431888" cy="1107996"/>
          </a:xfrm>
          <a:prstGeom prst="rect">
            <a:avLst/>
          </a:prstGeom>
          <a:noFill/>
        </p:spPr>
        <p:txBody>
          <a:bodyPr wrap="square">
            <a:spAutoFit/>
          </a:bodyPr>
          <a:lstStyle/>
          <a:p>
            <a:r>
              <a:rPr lang="zh-CN" altLang="en-US" sz="6600" b="1" dirty="0" smtClean="0">
                <a:latin typeface="Bahnschrift SemiBold Condensed" panose="020B0502040204020203" pitchFamily="34" charset="0"/>
              </a:rPr>
              <a:t>软件</a:t>
            </a:r>
            <a:r>
              <a:rPr lang="en-US" altLang="zh-CN" sz="6600" b="1" dirty="0" smtClean="0">
                <a:latin typeface="Bahnschrift SemiBold Condensed" panose="020B0502040204020203" pitchFamily="34" charset="0"/>
              </a:rPr>
              <a:t>=</a:t>
            </a:r>
            <a:r>
              <a:rPr lang="zh-CN" altLang="en-US" sz="6600" b="1" dirty="0" smtClean="0">
                <a:latin typeface="Bahnschrift SemiBold Condensed" panose="020B0502040204020203" pitchFamily="34" charset="0"/>
              </a:rPr>
              <a:t>程序</a:t>
            </a:r>
            <a:r>
              <a:rPr lang="en-US" altLang="zh-CN" sz="6600" b="1" dirty="0" smtClean="0">
                <a:latin typeface="Bahnschrift SemiBold Condensed" panose="020B0502040204020203" pitchFamily="34" charset="0"/>
              </a:rPr>
              <a:t>+</a:t>
            </a:r>
            <a:r>
              <a:rPr lang="zh-CN" altLang="en-US" sz="6600" b="1" dirty="0" smtClean="0">
                <a:latin typeface="Bahnschrift SemiBold Condensed" panose="020B0502040204020203" pitchFamily="34" charset="0"/>
              </a:rPr>
              <a:t>文档</a:t>
            </a:r>
            <a:endParaRPr lang="en-US" altLang="zh-CN" sz="6600" b="1" dirty="0">
              <a:latin typeface="Bahnschrift SemiBold Condensed" panose="020B0502040204020203" pitchFamily="34" charset="0"/>
            </a:endParaRPr>
          </a:p>
        </p:txBody>
      </p:sp>
    </p:spTree>
    <p:extLst>
      <p:ext uri="{BB962C8B-B14F-4D97-AF65-F5344CB8AC3E}">
        <p14:creationId xmlns:p14="http://schemas.microsoft.com/office/powerpoint/2010/main" val="1116568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a:t>
            </a:r>
            <a:r>
              <a:rPr lang="zh-CN" altLang="en-US" sz="3600" dirty="0">
                <a:latin typeface="微软雅黑" panose="020B0503020204020204" pitchFamily="34" charset="-122"/>
                <a:ea typeface="微软雅黑" panose="020B0503020204020204" pitchFamily="34" charset="-122"/>
              </a:rPr>
              <a:t>的</a:t>
            </a:r>
            <a:r>
              <a:rPr lang="zh-CN" altLang="en-US" sz="3600" dirty="0" smtClean="0">
                <a:latin typeface="微软雅黑" panose="020B0503020204020204" pitchFamily="34" charset="-122"/>
                <a:ea typeface="微软雅黑" panose="020B0503020204020204" pitchFamily="34" charset="-122"/>
              </a:rPr>
              <a:t>作用</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3771248"/>
          </a:xfrm>
          <a:prstGeom prst="rect">
            <a:avLst/>
          </a:prstGeom>
        </p:spPr>
        <p:txBody>
          <a:bodyPr vert="horz" lIns="91440" tIns="45720" rIns="91440" bIns="45720" rtlCol="0">
            <a:normAutofit fontScale="92500"/>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具有产品和产品生产载体的双重</a:t>
            </a:r>
            <a:r>
              <a:rPr lang="zh-CN" altLang="en-US" sz="2800" b="1" dirty="0" smtClean="0">
                <a:solidFill>
                  <a:srgbClr val="000000"/>
                </a:solidFill>
                <a:latin typeface="微软雅黑" panose="020B0503020204020204" pitchFamily="34" charset="-122"/>
                <a:ea typeface="微软雅黑" panose="020B0503020204020204" pitchFamily="34" charset="-122"/>
              </a:rPr>
              <a:t>作用</a:t>
            </a:r>
          </a:p>
          <a:p>
            <a:pPr marL="514350" lvl="0" indent="-514350" algn="just">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作为产品，软件显示了由计算机硬件体现的计算能力，扮演着信息转换的角色：产生、管理、查询、修改、显示或者传递各种不同的</a:t>
            </a:r>
            <a:r>
              <a:rPr lang="zh-CN" altLang="en-US" sz="2800" b="1" dirty="0" smtClean="0">
                <a:solidFill>
                  <a:srgbClr val="000000"/>
                </a:solidFill>
                <a:latin typeface="微软雅黑" panose="020B0503020204020204" pitchFamily="34" charset="-122"/>
                <a:ea typeface="微软雅黑" panose="020B0503020204020204" pitchFamily="34" charset="-122"/>
              </a:rPr>
              <a:t>信息</a:t>
            </a:r>
            <a:endParaRPr lang="zh-CN" altLang="en-US" sz="2800" b="1" dirty="0">
              <a:solidFill>
                <a:srgbClr val="000000"/>
              </a:solidFill>
              <a:latin typeface="微软雅黑" panose="020B0503020204020204" pitchFamily="34" charset="-122"/>
              <a:ea typeface="微软雅黑" panose="020B0503020204020204" pitchFamily="34" charset="-122"/>
            </a:endParaRPr>
          </a:p>
          <a:p>
            <a:pPr marL="514350" lvl="0" indent="-514350" algn="just">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作为产品生产的载体，软件提供了计算机控制（操作系统）、信息通信（网络），以及应用程序开发和控制的基础平台（软件工具和环境</a:t>
            </a:r>
            <a:r>
              <a:rPr lang="zh-CN" altLang="en-US" sz="2800" b="1" dirty="0" smtClean="0">
                <a:solidFill>
                  <a:srgbClr val="000000"/>
                </a:solidFill>
                <a:latin typeface="微软雅黑" panose="020B0503020204020204" pitchFamily="34" charset="-122"/>
                <a:ea typeface="微软雅黑" panose="020B0503020204020204" pitchFamily="34" charset="-122"/>
              </a:rPr>
              <a:t>）</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25610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solidFill>
                  <a:srgbClr val="FF0000"/>
                </a:solidFill>
                <a:latin typeface="微软雅黑" panose="020B0503020204020204" pitchFamily="34" charset="-122"/>
                <a:ea typeface="微软雅黑" panose="020B0503020204020204" pitchFamily="34" charset="-122"/>
              </a:rPr>
              <a:t>软件的特性</a:t>
            </a:r>
            <a:endParaRPr lang="zh-CN" altLang="en-US" sz="3600" dirty="0">
              <a:solidFill>
                <a:srgbClr val="FF0000"/>
              </a:solidFill>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3050880" y="1656853"/>
            <a:ext cx="2466688" cy="4775119"/>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形态特性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智能特性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开发特性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质量特性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生产特性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
        <p:nvSpPr>
          <p:cNvPr id="4" name="Content Placeholder 3">
            <a:extLst>
              <a:ext uri="{FF2B5EF4-FFF2-40B4-BE49-F238E27FC236}">
                <a16:creationId xmlns:a16="http://schemas.microsoft.com/office/drawing/2014/main" id="{476843D2-9693-474C-8D9D-C55FEDD936BD}"/>
              </a:ext>
            </a:extLst>
          </p:cNvPr>
          <p:cNvSpPr txBox="1">
            <a:spLocks/>
          </p:cNvSpPr>
          <p:nvPr/>
        </p:nvSpPr>
        <p:spPr>
          <a:xfrm>
            <a:off x="6434853" y="1656853"/>
            <a:ext cx="2466688" cy="4775119"/>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nSpc>
                <a:spcPct val="150000"/>
              </a:lnSpc>
              <a:buFont typeface="+mj-lt"/>
              <a:buAutoNum type="arabicPeriod" startAt="6"/>
              <a:defRPr/>
            </a:pPr>
            <a:r>
              <a:rPr lang="zh-CN" altLang="en-US" sz="2800" b="1" dirty="0" smtClean="0">
                <a:solidFill>
                  <a:srgbClr val="000000"/>
                </a:solidFill>
                <a:latin typeface="微软雅黑" panose="020B0503020204020204" pitchFamily="34" charset="-122"/>
                <a:ea typeface="微软雅黑" panose="020B0503020204020204" pitchFamily="34" charset="-122"/>
              </a:rPr>
              <a:t>管理特性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r>
              <a:rPr lang="zh-CN" altLang="en-US" sz="2800" b="1" dirty="0">
                <a:solidFill>
                  <a:srgbClr val="000000"/>
                </a:solidFill>
                <a:latin typeface="微软雅黑" panose="020B0503020204020204" pitchFamily="34" charset="-122"/>
                <a:ea typeface="微软雅黑" panose="020B0503020204020204" pitchFamily="34" charset="-122"/>
              </a:rPr>
              <a:t>环境</a:t>
            </a:r>
            <a:r>
              <a:rPr lang="zh-CN" altLang="en-US" sz="2800" b="1" dirty="0" smtClean="0">
                <a:solidFill>
                  <a:srgbClr val="000000"/>
                </a:solidFill>
                <a:latin typeface="微软雅黑" panose="020B0503020204020204" pitchFamily="34" charset="-122"/>
                <a:ea typeface="微软雅黑" panose="020B0503020204020204" pitchFamily="34" charset="-122"/>
              </a:rPr>
              <a:t>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r>
              <a:rPr lang="zh-CN" altLang="en-US" sz="2800" b="1" dirty="0">
                <a:solidFill>
                  <a:srgbClr val="000000"/>
                </a:solidFill>
                <a:latin typeface="微软雅黑" panose="020B0503020204020204" pitchFamily="34" charset="-122"/>
                <a:ea typeface="微软雅黑" panose="020B0503020204020204" pitchFamily="34" charset="-122"/>
              </a:rPr>
              <a:t>维护</a:t>
            </a:r>
            <a:r>
              <a:rPr lang="zh-CN" altLang="en-US" sz="2800" b="1" dirty="0" smtClean="0">
                <a:solidFill>
                  <a:srgbClr val="000000"/>
                </a:solidFill>
                <a:latin typeface="微软雅黑" panose="020B0503020204020204" pitchFamily="34" charset="-122"/>
                <a:ea typeface="微软雅黑" panose="020B0503020204020204" pitchFamily="34" charset="-122"/>
              </a:rPr>
              <a:t>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r>
              <a:rPr lang="zh-CN" altLang="en-US" sz="2800" b="1" dirty="0" smtClean="0">
                <a:solidFill>
                  <a:srgbClr val="000000"/>
                </a:solidFill>
                <a:latin typeface="微软雅黑" panose="020B0503020204020204" pitchFamily="34" charset="-122"/>
                <a:ea typeface="微软雅黑" panose="020B0503020204020204" pitchFamily="34" charset="-122"/>
              </a:rPr>
              <a:t>废弃特性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r>
              <a:rPr lang="zh-CN" altLang="en-US" sz="2800" b="1" dirty="0">
                <a:solidFill>
                  <a:srgbClr val="000000"/>
                </a:solidFill>
                <a:latin typeface="微软雅黑" panose="020B0503020204020204" pitchFamily="34" charset="-122"/>
                <a:ea typeface="微软雅黑" panose="020B0503020204020204" pitchFamily="34" charset="-122"/>
              </a:rPr>
              <a:t>应用</a:t>
            </a:r>
            <a:r>
              <a:rPr lang="zh-CN" altLang="en-US" sz="2800" b="1" dirty="0" smtClean="0">
                <a:solidFill>
                  <a:srgbClr val="000000"/>
                </a:solidFill>
                <a:latin typeface="微软雅黑" panose="020B0503020204020204" pitchFamily="34" charset="-122"/>
                <a:ea typeface="微软雅黑" panose="020B0503020204020204" pitchFamily="34" charset="-122"/>
              </a:rPr>
              <a:t>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091954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软件的特性</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3"/>
            <a:ext cx="11082624" cy="4775119"/>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gn="just">
              <a:lnSpc>
                <a:spcPct val="150000"/>
              </a:lnSpc>
              <a:buFont typeface="+mj-lt"/>
              <a:buAutoNum type="arabicPeriod"/>
              <a:defRPr/>
            </a:pPr>
            <a:r>
              <a:rPr lang="zh-CN" altLang="en-US" sz="2800" b="1" dirty="0" smtClean="0">
                <a:solidFill>
                  <a:srgbClr val="FF0000"/>
                </a:solidFill>
                <a:latin typeface="微软雅黑" panose="020B0503020204020204" pitchFamily="34" charset="-122"/>
                <a:ea typeface="微软雅黑" panose="020B0503020204020204" pitchFamily="34" charset="-122"/>
              </a:rPr>
              <a:t>形态特性</a:t>
            </a:r>
            <a:r>
              <a:rPr lang="zh-CN" altLang="en-US" sz="2800" b="1" dirty="0" smtClean="0">
                <a:solidFill>
                  <a:srgbClr val="000000"/>
                </a:solidFill>
                <a:latin typeface="微软雅黑" panose="020B0503020204020204" pitchFamily="34" charset="-122"/>
                <a:ea typeface="微软雅黑" panose="020B0503020204020204" pitchFamily="34" charset="-122"/>
              </a:rPr>
              <a:t>：软件是无形的、不可见的逻辑实体。度量常规产品的几何尺寸、物理性质和化学成分对它却是毫无意义的</a:t>
            </a:r>
            <a:endParaRPr lang="en-US" altLang="zh-CN" sz="2800" b="1" dirty="0">
              <a:solidFill>
                <a:srgbClr val="000000"/>
              </a:solidFill>
              <a:latin typeface="微软雅黑" panose="020B0503020204020204" pitchFamily="34" charset="-122"/>
              <a:ea typeface="微软雅黑" panose="020B0503020204020204" pitchFamily="34" charset="-122"/>
            </a:endParaRPr>
          </a:p>
          <a:p>
            <a:pPr marL="514350" lvl="0" indent="-514350" algn="just">
              <a:lnSpc>
                <a:spcPct val="150000"/>
              </a:lnSpc>
              <a:buFont typeface="+mj-lt"/>
              <a:buAutoNum type="arabicPeriod"/>
              <a:defRPr/>
            </a:pPr>
            <a:r>
              <a:rPr lang="zh-CN" altLang="en-US" sz="2800" b="1" dirty="0" smtClean="0">
                <a:solidFill>
                  <a:srgbClr val="FF0000"/>
                </a:solidFill>
                <a:latin typeface="微软雅黑" panose="020B0503020204020204" pitchFamily="34" charset="-122"/>
                <a:ea typeface="微软雅黑" panose="020B0503020204020204" pitchFamily="34" charset="-122"/>
              </a:rPr>
              <a:t>智能特性</a:t>
            </a:r>
            <a:r>
              <a:rPr lang="zh-CN" altLang="en-US" sz="2800" b="1" dirty="0" smtClean="0">
                <a:solidFill>
                  <a:srgbClr val="000000"/>
                </a:solidFill>
                <a:latin typeface="微软雅黑" panose="020B0503020204020204" pitchFamily="34" charset="-122"/>
                <a:ea typeface="微软雅黑" panose="020B0503020204020204" pitchFamily="34" charset="-122"/>
              </a:rPr>
              <a:t>：软件是复杂的智力产品，它的开发凝聚了人们的大量脑力劳动，它本身也体现了知识实践经验和人类的智慧，具有一定的智能。它可以帮助我们解决复杂的计算、分析、判断和决策问题</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8065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软件的特性</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3"/>
            <a:ext cx="11082624" cy="4775119"/>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gn="just">
              <a:lnSpc>
                <a:spcPct val="150000"/>
              </a:lnSpc>
              <a:buFont typeface="+mj-lt"/>
              <a:buAutoNum type="arabicPeriod" startAt="3"/>
              <a:defRPr/>
            </a:pPr>
            <a:r>
              <a:rPr lang="zh-CN" altLang="en-US" sz="2800" b="1" dirty="0" smtClean="0">
                <a:solidFill>
                  <a:srgbClr val="FF0000"/>
                </a:solidFill>
                <a:latin typeface="微软雅黑" panose="020B0503020204020204" pitchFamily="34" charset="-122"/>
                <a:ea typeface="微软雅黑" panose="020B0503020204020204" pitchFamily="34" charset="-122"/>
              </a:rPr>
              <a:t>开发特性</a:t>
            </a:r>
            <a:r>
              <a:rPr lang="zh-CN" altLang="en-US" sz="2800" b="1" dirty="0" smtClean="0">
                <a:solidFill>
                  <a:srgbClr val="000000"/>
                </a:solidFill>
                <a:latin typeface="微软雅黑" panose="020B0503020204020204" pitchFamily="34" charset="-122"/>
                <a:ea typeface="微软雅黑" panose="020B0503020204020204" pitchFamily="34" charset="-122"/>
              </a:rPr>
              <a:t>：尽管</a:t>
            </a:r>
            <a:r>
              <a:rPr lang="zh-CN" altLang="en-US" sz="2800" b="1" dirty="0">
                <a:solidFill>
                  <a:srgbClr val="000000"/>
                </a:solidFill>
                <a:latin typeface="微软雅黑" panose="020B0503020204020204" pitchFamily="34" charset="-122"/>
                <a:ea typeface="微软雅黑" panose="020B0503020204020204" pitchFamily="34" charset="-122"/>
              </a:rPr>
              <a:t>已经有了一些工具（也是软件）来辅助软件开发工作，但到目前为止尚未实现自动化。软件开发中仍然包含了相当份量的个体劳动，使得这一大规模知识型工作充满了个人行为和个人</a:t>
            </a:r>
            <a:r>
              <a:rPr lang="zh-CN" altLang="en-US" sz="2800" b="1" dirty="0" smtClean="0">
                <a:solidFill>
                  <a:srgbClr val="000000"/>
                </a:solidFill>
                <a:latin typeface="微软雅黑" panose="020B0503020204020204" pitchFamily="34" charset="-122"/>
                <a:ea typeface="微软雅黑" panose="020B0503020204020204" pitchFamily="34" charset="-122"/>
              </a:rPr>
              <a:t>因素</a:t>
            </a:r>
            <a:endParaRPr lang="zh-CN" altLang="en-US" sz="2800" b="1" dirty="0">
              <a:solidFill>
                <a:srgbClr val="000000"/>
              </a:solidFill>
              <a:latin typeface="微软雅黑" panose="020B0503020204020204" pitchFamily="34" charset="-122"/>
              <a:ea typeface="微软雅黑" panose="020B0503020204020204" pitchFamily="34" charset="-122"/>
            </a:endParaRPr>
          </a:p>
          <a:p>
            <a:pPr marL="514350" lvl="0" indent="-514350" algn="just">
              <a:lnSpc>
                <a:spcPct val="150000"/>
              </a:lnSpc>
              <a:buFont typeface="+mj-lt"/>
              <a:buAutoNum type="arabicPeriod" startAt="3"/>
              <a:defRPr/>
            </a:pPr>
            <a:r>
              <a:rPr lang="zh-CN" altLang="en-US" sz="2800" b="1" dirty="0" smtClean="0">
                <a:solidFill>
                  <a:srgbClr val="FF0000"/>
                </a:solidFill>
                <a:latin typeface="微软雅黑" panose="020B0503020204020204" pitchFamily="34" charset="-122"/>
                <a:ea typeface="微软雅黑" panose="020B0503020204020204" pitchFamily="34" charset="-122"/>
              </a:rPr>
              <a:t>质量</a:t>
            </a:r>
            <a:r>
              <a:rPr lang="zh-CN" altLang="en-US" sz="2800" b="1" dirty="0">
                <a:solidFill>
                  <a:srgbClr val="FF0000"/>
                </a:solidFill>
                <a:latin typeface="微软雅黑" panose="020B0503020204020204" pitchFamily="34" charset="-122"/>
                <a:ea typeface="微软雅黑" panose="020B0503020204020204" pitchFamily="34" charset="-122"/>
              </a:rPr>
              <a:t>特性</a:t>
            </a:r>
            <a:r>
              <a:rPr lang="zh-CN" altLang="en-US" sz="2800" b="1" dirty="0">
                <a:solidFill>
                  <a:srgbClr val="000000"/>
                </a:solidFill>
                <a:latin typeface="微软雅黑" panose="020B0503020204020204" pitchFamily="34" charset="-122"/>
                <a:ea typeface="微软雅黑" panose="020B0503020204020204" pitchFamily="34" charset="-122"/>
              </a:rPr>
              <a:t>：目前还无法得到完全没有缺陷的软件产品 </a:t>
            </a:r>
          </a:p>
          <a:p>
            <a:pPr marL="0" lvl="0" indent="0" algn="just">
              <a:lnSpc>
                <a:spcPct val="150000"/>
              </a:lnSpc>
              <a:buNone/>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64742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软件的特性</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3"/>
            <a:ext cx="11082624" cy="4775119"/>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gn="just">
              <a:lnSpc>
                <a:spcPct val="150000"/>
              </a:lnSpc>
              <a:buFont typeface="+mj-lt"/>
              <a:buAutoNum type="arabicPeriod" startAt="5"/>
              <a:defRPr/>
            </a:pPr>
            <a:r>
              <a:rPr lang="zh-CN" altLang="en-US" sz="2800" b="1" dirty="0" smtClean="0">
                <a:solidFill>
                  <a:srgbClr val="FF0000"/>
                </a:solidFill>
                <a:latin typeface="微软雅黑" panose="020B0503020204020204" pitchFamily="34" charset="-122"/>
                <a:ea typeface="微软雅黑" panose="020B0503020204020204" pitchFamily="34" charset="-122"/>
              </a:rPr>
              <a:t>生产特性</a:t>
            </a:r>
            <a:r>
              <a:rPr lang="zh-CN" altLang="en-US" sz="2800" b="1" dirty="0" smtClean="0">
                <a:solidFill>
                  <a:srgbClr val="000000"/>
                </a:solidFill>
                <a:latin typeface="微软雅黑" panose="020B0503020204020204" pitchFamily="34" charset="-122"/>
                <a:ea typeface="微软雅黑" panose="020B0503020204020204" pitchFamily="34" charset="-122"/>
              </a:rPr>
              <a:t>：与</a:t>
            </a:r>
            <a:r>
              <a:rPr lang="zh-CN" altLang="en-US" sz="2800" b="1" dirty="0">
                <a:solidFill>
                  <a:srgbClr val="000000"/>
                </a:solidFill>
                <a:latin typeface="微软雅黑" panose="020B0503020204020204" pitchFamily="34" charset="-122"/>
                <a:ea typeface="微软雅黑" panose="020B0503020204020204" pitchFamily="34" charset="-122"/>
              </a:rPr>
              <a:t>硬件或传统的制造业产品的生产完全不同，软件一旦设计开发出来，如果需要提供多个用户，它的复制十分简单，其成本也极为有限 </a:t>
            </a:r>
          </a:p>
          <a:p>
            <a:pPr marL="514350" lvl="0" indent="-514350" algn="just">
              <a:lnSpc>
                <a:spcPct val="150000"/>
              </a:lnSpc>
              <a:buFont typeface="+mj-lt"/>
              <a:buAutoNum type="arabicPeriod" startAt="5"/>
              <a:defRPr/>
            </a:pPr>
            <a:r>
              <a:rPr lang="zh-CN" altLang="en-US" sz="2800" b="1" dirty="0" smtClean="0">
                <a:solidFill>
                  <a:srgbClr val="FF0000"/>
                </a:solidFill>
                <a:latin typeface="微软雅黑" panose="020B0503020204020204" pitchFamily="34" charset="-122"/>
                <a:ea typeface="微软雅黑" panose="020B0503020204020204" pitchFamily="34" charset="-122"/>
              </a:rPr>
              <a:t>管理</a:t>
            </a:r>
            <a:r>
              <a:rPr lang="zh-CN" altLang="en-US" sz="2800" b="1" dirty="0">
                <a:solidFill>
                  <a:srgbClr val="FF0000"/>
                </a:solidFill>
                <a:latin typeface="微软雅黑" panose="020B0503020204020204" pitchFamily="34" charset="-122"/>
                <a:ea typeface="微软雅黑" panose="020B0503020204020204" pitchFamily="34" charset="-122"/>
              </a:rPr>
              <a:t>特性</a:t>
            </a:r>
            <a:r>
              <a:rPr lang="zh-CN" altLang="en-US" sz="2800" b="1" dirty="0">
                <a:solidFill>
                  <a:srgbClr val="000000"/>
                </a:solidFill>
                <a:latin typeface="微软雅黑" panose="020B0503020204020204" pitchFamily="34" charset="-122"/>
                <a:ea typeface="微软雅黑" panose="020B0503020204020204" pitchFamily="34" charset="-122"/>
              </a:rPr>
              <a:t>：由于上述的几个特点，使得软件的开发管理显得更为重要，也更为独特 </a:t>
            </a:r>
          </a:p>
          <a:p>
            <a:pPr marL="0" lvl="0" indent="0" algn="just">
              <a:lnSpc>
                <a:spcPct val="150000"/>
              </a:lnSpc>
              <a:buNone/>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51320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软件的特性</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3"/>
            <a:ext cx="11082624" cy="4775119"/>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gn="just">
              <a:lnSpc>
                <a:spcPct val="150000"/>
              </a:lnSpc>
              <a:buFont typeface="+mj-lt"/>
              <a:buAutoNum type="arabicPeriod" startAt="7"/>
              <a:defRPr/>
            </a:pPr>
            <a:r>
              <a:rPr lang="zh-CN" altLang="en-US" sz="2800" b="1" dirty="0" smtClean="0">
                <a:solidFill>
                  <a:srgbClr val="FF0000"/>
                </a:solidFill>
                <a:latin typeface="微软雅黑" panose="020B0503020204020204" pitchFamily="34" charset="-122"/>
                <a:ea typeface="微软雅黑" panose="020B0503020204020204" pitchFamily="34" charset="-122"/>
              </a:rPr>
              <a:t>环境特性</a:t>
            </a:r>
            <a:r>
              <a:rPr lang="zh-CN" altLang="en-US" sz="2800" b="1" dirty="0" smtClean="0">
                <a:solidFill>
                  <a:srgbClr val="000000"/>
                </a:solidFill>
                <a:latin typeface="微软雅黑" panose="020B0503020204020204" pitchFamily="34" charset="-122"/>
                <a:ea typeface="微软雅黑" panose="020B0503020204020204" pitchFamily="34" charset="-122"/>
              </a:rPr>
              <a:t>：软件</a:t>
            </a:r>
            <a:r>
              <a:rPr lang="zh-CN" altLang="en-US" sz="2800" b="1" dirty="0">
                <a:solidFill>
                  <a:srgbClr val="000000"/>
                </a:solidFill>
                <a:latin typeface="微软雅黑" panose="020B0503020204020204" pitchFamily="34" charset="-122"/>
                <a:ea typeface="微软雅黑" panose="020B0503020204020204" pitchFamily="34" charset="-122"/>
              </a:rPr>
              <a:t>的开发和运行都离不开相关的计算机系统环境，包括支持它的开发和运行的相关硬件和软件。软件对于计算机系统的环境有着不可摆脱的</a:t>
            </a:r>
            <a:r>
              <a:rPr lang="zh-CN" altLang="en-US" sz="2800" b="1" dirty="0" smtClean="0">
                <a:solidFill>
                  <a:srgbClr val="000000"/>
                </a:solidFill>
                <a:latin typeface="微软雅黑" panose="020B0503020204020204" pitchFamily="34" charset="-122"/>
                <a:ea typeface="微软雅黑" panose="020B0503020204020204" pitchFamily="34" charset="-122"/>
              </a:rPr>
              <a:t>依赖性</a:t>
            </a:r>
            <a:endParaRPr lang="zh-CN" altLang="en-US" sz="2800" b="1" dirty="0">
              <a:solidFill>
                <a:srgbClr val="000000"/>
              </a:solidFill>
              <a:latin typeface="微软雅黑" panose="020B0503020204020204" pitchFamily="34" charset="-122"/>
              <a:ea typeface="微软雅黑" panose="020B0503020204020204" pitchFamily="34" charset="-122"/>
            </a:endParaRPr>
          </a:p>
          <a:p>
            <a:pPr marL="514350" lvl="0" indent="-514350" algn="just">
              <a:lnSpc>
                <a:spcPct val="150000"/>
              </a:lnSpc>
              <a:buFont typeface="+mj-lt"/>
              <a:buAutoNum type="arabicPeriod" startAt="7"/>
              <a:defRPr/>
            </a:pPr>
            <a:r>
              <a:rPr lang="zh-CN" altLang="en-US" sz="2800" b="1" dirty="0" smtClean="0">
                <a:solidFill>
                  <a:srgbClr val="FF0000"/>
                </a:solidFill>
                <a:latin typeface="微软雅黑" panose="020B0503020204020204" pitchFamily="34" charset="-122"/>
                <a:ea typeface="微软雅黑" panose="020B0503020204020204" pitchFamily="34" charset="-122"/>
              </a:rPr>
              <a:t>维护特性</a:t>
            </a:r>
            <a:r>
              <a:rPr lang="zh-CN" altLang="en-US" sz="2800" b="1" dirty="0" smtClean="0">
                <a:solidFill>
                  <a:srgbClr val="000000"/>
                </a:solidFill>
                <a:latin typeface="微软雅黑" panose="020B0503020204020204" pitchFamily="34" charset="-122"/>
                <a:ea typeface="微软雅黑" panose="020B0503020204020204" pitchFamily="34" charset="-122"/>
              </a:rPr>
              <a:t>：软件</a:t>
            </a:r>
            <a:r>
              <a:rPr lang="zh-CN" altLang="en-US" sz="2800" b="1" dirty="0">
                <a:solidFill>
                  <a:srgbClr val="000000"/>
                </a:solidFill>
                <a:latin typeface="微软雅黑" panose="020B0503020204020204" pitchFamily="34" charset="-122"/>
                <a:ea typeface="微软雅黑" panose="020B0503020204020204" pitchFamily="34" charset="-122"/>
              </a:rPr>
              <a:t>投入使用以后需要进行维护，但这种维护与传统产业产品的维护概念有着很大</a:t>
            </a:r>
            <a:r>
              <a:rPr lang="zh-CN" altLang="en-US" sz="2800" b="1" dirty="0" smtClean="0">
                <a:solidFill>
                  <a:srgbClr val="000000"/>
                </a:solidFill>
                <a:latin typeface="微软雅黑" panose="020B0503020204020204" pitchFamily="34" charset="-122"/>
                <a:ea typeface="微软雅黑" panose="020B0503020204020204" pitchFamily="34" charset="-122"/>
              </a:rPr>
              <a:t>差别</a:t>
            </a:r>
            <a:endParaRPr lang="zh-CN" altLang="en-US" sz="28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31701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软件的特性</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3"/>
            <a:ext cx="11082624" cy="4775119"/>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nSpc>
                <a:spcPct val="150000"/>
              </a:lnSpc>
              <a:buFont typeface="+mj-lt"/>
              <a:buAutoNum type="arabicPeriod" startAt="9"/>
              <a:defRPr/>
            </a:pPr>
            <a:r>
              <a:rPr lang="zh-CN" altLang="en-US" sz="2800" b="1" dirty="0" smtClean="0">
                <a:solidFill>
                  <a:srgbClr val="FF0000"/>
                </a:solidFill>
                <a:latin typeface="微软雅黑" panose="020B0503020204020204" pitchFamily="34" charset="-122"/>
                <a:ea typeface="微软雅黑" panose="020B0503020204020204" pitchFamily="34" charset="-122"/>
              </a:rPr>
              <a:t>废弃特性</a:t>
            </a:r>
            <a:r>
              <a:rPr lang="zh-CN" altLang="en-US" sz="2800" b="1" dirty="0" smtClean="0">
                <a:solidFill>
                  <a:srgbClr val="000000"/>
                </a:solidFill>
                <a:latin typeface="微软雅黑" panose="020B0503020204020204" pitchFamily="34" charset="-122"/>
                <a:ea typeface="微软雅黑" panose="020B0503020204020204" pitchFamily="34" charset="-122"/>
              </a:rPr>
              <a:t>：与</a:t>
            </a:r>
            <a:r>
              <a:rPr lang="zh-CN" altLang="en-US" sz="2800" b="1" dirty="0">
                <a:solidFill>
                  <a:srgbClr val="000000"/>
                </a:solidFill>
                <a:latin typeface="微软雅黑" panose="020B0503020204020204" pitchFamily="34" charset="-122"/>
                <a:ea typeface="微软雅黑" panose="020B0503020204020204" pitchFamily="34" charset="-122"/>
              </a:rPr>
              <a:t>硬件不同，软件并不是由于被“用坏”而被废弃的 </a:t>
            </a:r>
            <a:r>
              <a:rPr lang="zh-CN" altLang="en-US" sz="2800" b="1" dirty="0" smtClean="0">
                <a:solidFill>
                  <a:srgbClr val="000000"/>
                </a:solidFill>
                <a:latin typeface="微软雅黑" panose="020B0503020204020204" pitchFamily="34" charset="-122"/>
                <a:ea typeface="微软雅黑" panose="020B0503020204020204" pitchFamily="34" charset="-122"/>
              </a:rPr>
              <a:t> </a:t>
            </a:r>
            <a:endParaRPr lang="zh-CN" altLang="en-US" sz="2800" b="1" dirty="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9"/>
              <a:defRPr/>
            </a:pPr>
            <a:r>
              <a:rPr lang="zh-CN" altLang="en-US" sz="2800" b="1" dirty="0" smtClean="0">
                <a:solidFill>
                  <a:srgbClr val="FF0000"/>
                </a:solidFill>
                <a:latin typeface="微软雅黑" panose="020B0503020204020204" pitchFamily="34" charset="-122"/>
                <a:ea typeface="微软雅黑" panose="020B0503020204020204" pitchFamily="34" charset="-122"/>
              </a:rPr>
              <a:t>应用特性</a:t>
            </a:r>
            <a:r>
              <a:rPr lang="zh-CN" altLang="en-US" sz="2800" b="1" dirty="0" smtClean="0">
                <a:solidFill>
                  <a:srgbClr val="000000"/>
                </a:solidFill>
                <a:latin typeface="微软雅黑" panose="020B0503020204020204" pitchFamily="34" charset="-122"/>
                <a:ea typeface="微软雅黑" panose="020B0503020204020204" pitchFamily="34" charset="-122"/>
              </a:rPr>
              <a:t>：软件</a:t>
            </a:r>
            <a:r>
              <a:rPr lang="zh-CN" altLang="en-US" sz="2800" b="1" dirty="0">
                <a:solidFill>
                  <a:srgbClr val="000000"/>
                </a:solidFill>
                <a:latin typeface="微软雅黑" panose="020B0503020204020204" pitchFamily="34" charset="-122"/>
                <a:ea typeface="微软雅黑" panose="020B0503020204020204" pitchFamily="34" charset="-122"/>
              </a:rPr>
              <a:t>的应用极为广泛，如今它已渗入国民经济和国防的各个领域，现已成为信息产业、先进制造业和现代服务业的核心，占据了无可取代的</a:t>
            </a:r>
            <a:r>
              <a:rPr lang="zh-CN" altLang="en-US" sz="2800" b="1" dirty="0" smtClean="0">
                <a:solidFill>
                  <a:srgbClr val="000000"/>
                </a:solidFill>
                <a:latin typeface="微软雅黑" panose="020B0503020204020204" pitchFamily="34" charset="-122"/>
                <a:ea typeface="微软雅黑" panose="020B0503020204020204" pitchFamily="34" charset="-122"/>
              </a:rPr>
              <a:t>地位</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039784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 name="Picture 110" descr="A picture containing tree, plant&#10;&#10;Description automatically generated">
            <a:extLst>
              <a:ext uri="{FF2B5EF4-FFF2-40B4-BE49-F238E27FC236}">
                <a16:creationId xmlns:a16="http://schemas.microsoft.com/office/drawing/2014/main" id="{CA55A5FF-03DB-4FCE-9071-016096109100}"/>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a:stretch/>
        </p:blipFill>
        <p:spPr>
          <a:xfrm rot="5400000">
            <a:off x="-848616" y="891375"/>
            <a:ext cx="6788927" cy="5091695"/>
          </a:xfrm>
          <a:prstGeom prst="heart">
            <a:avLst/>
          </a:prstGeom>
          <a:ln w="127000" cap="sq">
            <a:noFill/>
            <a:miter lim="800000"/>
          </a:ln>
          <a:effectLst>
            <a:outerShdw blurRad="57150" dist="50800" dir="2700000" algn="tl" rotWithShape="0">
              <a:srgbClr val="000000">
                <a:alpha val="40000"/>
              </a:srgbClr>
            </a:outerShdw>
          </a:effectLst>
        </p:spPr>
      </p:pic>
      <p:pic>
        <p:nvPicPr>
          <p:cNvPr id="26" name="Graphic 25">
            <a:extLst>
              <a:ext uri="{FF2B5EF4-FFF2-40B4-BE49-F238E27FC236}">
                <a16:creationId xmlns:a16="http://schemas.microsoft.com/office/drawing/2014/main" id="{64F73810-D0E3-43B0-8B14-7C3CD3241BA6}"/>
              </a:ext>
            </a:extLst>
          </p:cNvPr>
          <p:cNvPicPr>
            <a:picLocks noChangeAspect="1"/>
          </p:cNvPicPr>
          <p:nvPr/>
        </p:nvPicPr>
        <p:blipFill>
          <a:blip r:embed="rId4" cstate="hqprint">
            <a:lum bright="5000" contrast="2000"/>
            <a:extLst>
              <a:ext uri="{28A0092B-C50C-407E-A947-70E740481C1C}">
                <a14:useLocalDpi xmlns:a14="http://schemas.microsoft.com/office/drawing/2010/main" val="0"/>
              </a:ext>
              <a:ext uri="{96DAC541-7B7A-43D3-8B79-37D633B846F1}">
                <asvg:svgBlip xmlns:asvg="http://schemas.microsoft.com/office/drawing/2016/SVG/main" xmlns="" r:embed="rId5"/>
              </a:ext>
            </a:extLst>
          </a:blip>
          <a:stretch>
            <a:fillRect/>
          </a:stretch>
        </p:blipFill>
        <p:spPr>
          <a:xfrm>
            <a:off x="-66466" y="0"/>
            <a:ext cx="3515248" cy="1012561"/>
          </a:xfrm>
          <a:prstGeom prst="rect">
            <a:avLst/>
          </a:prstGeom>
        </p:spPr>
      </p:pic>
      <p:sp>
        <p:nvSpPr>
          <p:cNvPr id="14" name="副标题 4">
            <a:extLst>
              <a:ext uri="{FF2B5EF4-FFF2-40B4-BE49-F238E27FC236}">
                <a16:creationId xmlns:a16="http://schemas.microsoft.com/office/drawing/2014/main" id="{28D640C1-4D0E-4E05-9773-329E49F3AC80}"/>
              </a:ext>
            </a:extLst>
          </p:cNvPr>
          <p:cNvSpPr txBox="1">
            <a:spLocks/>
          </p:cNvSpPr>
          <p:nvPr/>
        </p:nvSpPr>
        <p:spPr>
          <a:xfrm>
            <a:off x="5361002" y="3049525"/>
            <a:ext cx="7158134" cy="558799"/>
          </a:xfrm>
          <a:prstGeom prst="rect">
            <a:avLst/>
          </a:prstGeom>
        </p:spPr>
        <p:txBody>
          <a:bodyPr vert="horz" lIns="91440" tIns="45720" rIns="91440" bIns="45720" rtlCol="0" anchor="ctr">
            <a:normAutofit/>
          </a:bodyPr>
          <a:lstStyle>
            <a:lvl1pPr marL="0" indent="0" algn="l" defTabSz="685766" rtl="0" eaLnBrk="1" latinLnBrk="0" hangingPunct="1">
              <a:lnSpc>
                <a:spcPct val="90000"/>
              </a:lnSpc>
              <a:spcBef>
                <a:spcPts val="750"/>
              </a:spcBef>
              <a:buFont typeface="Arial" panose="020B0604020202020204" pitchFamily="34" charset="0"/>
              <a:buNone/>
              <a:defRPr sz="1500" kern="1200">
                <a:solidFill>
                  <a:schemeClr val="tx2"/>
                </a:solidFill>
                <a:latin typeface="+mn-lt"/>
                <a:ea typeface="+mn-ea"/>
                <a:cs typeface="+mn-cs"/>
              </a:defRPr>
            </a:lvl1pPr>
            <a:lvl2pPr marL="342884" indent="0" algn="ctr" defTabSz="685766"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766" indent="0" algn="ctr" defTabSz="685766"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649"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532"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415"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297"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180"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064" indent="0" algn="ctr"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marL="0" marR="0" lvl="0" indent="0" algn="l" defTabSz="685766" rtl="0" eaLnBrk="1" fontAlgn="auto" latinLnBrk="0" hangingPunct="1">
              <a:lnSpc>
                <a:spcPct val="90000"/>
              </a:lnSpc>
              <a:spcBef>
                <a:spcPts val="750"/>
              </a:spcBef>
              <a:spcAft>
                <a:spcPts val="0"/>
              </a:spcAft>
              <a:buClrTx/>
              <a:buSzTx/>
              <a:buFont typeface="Arial" panose="020B0604020202020204" pitchFamily="34" charset="0"/>
              <a:buNone/>
              <a:tabLst/>
              <a:defRPr/>
            </a:pPr>
            <a:r>
              <a:rPr kumimoji="0" lang="en-US" sz="2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rPr>
              <a:t>M210007B [03]</a:t>
            </a:r>
            <a:endParaRPr kumimoji="0" lang="en-US" altLang="zh-CN" sz="2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endParaRPr>
          </a:p>
        </p:txBody>
      </p:sp>
      <p:sp>
        <p:nvSpPr>
          <p:cNvPr id="16" name="文本占位符 5">
            <a:extLst>
              <a:ext uri="{FF2B5EF4-FFF2-40B4-BE49-F238E27FC236}">
                <a16:creationId xmlns:a16="http://schemas.microsoft.com/office/drawing/2014/main" id="{81A33C74-D993-40EB-B2F9-7C9794CB32FE}"/>
              </a:ext>
            </a:extLst>
          </p:cNvPr>
          <p:cNvSpPr txBox="1">
            <a:spLocks/>
          </p:cNvSpPr>
          <p:nvPr/>
        </p:nvSpPr>
        <p:spPr>
          <a:xfrm>
            <a:off x="5361002" y="4348973"/>
            <a:ext cx="7158134" cy="296271"/>
          </a:xfrm>
          <a:prstGeom prst="rect">
            <a:avLst/>
          </a:prstGeom>
        </p:spPr>
        <p:txBody>
          <a:bodyPr vert="horz" lIns="91440" tIns="45720" rIns="91440" bIns="45720" rtlCol="0" anchor="ctr">
            <a:noAutofit/>
          </a:bodyPr>
          <a:lstStyle>
            <a:lvl1pPr marL="0" indent="0" algn="l" defTabSz="685766" rtl="0" eaLnBrk="1" latinLnBrk="0" hangingPunct="1">
              <a:lnSpc>
                <a:spcPct val="90000"/>
              </a:lnSpc>
              <a:spcBef>
                <a:spcPts val="750"/>
              </a:spcBef>
              <a:buFont typeface="Arial" panose="020B0604020202020204" pitchFamily="34" charset="0"/>
              <a:buNone/>
              <a:defRPr sz="1125" b="0" kern="1200">
                <a:solidFill>
                  <a:schemeClr val="tx1"/>
                </a:solidFill>
                <a:latin typeface="+mn-lt"/>
                <a:ea typeface="+mn-ea"/>
                <a:cs typeface="+mn-cs"/>
              </a:defRPr>
            </a:lvl1pPr>
            <a:lvl2pPr marL="342883" indent="0" algn="l" defTabSz="685766"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2pPr>
            <a:lvl3pPr marL="685765" indent="0" algn="l"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3pPr>
            <a:lvl4pPr marL="1028648" indent="0" algn="l" defTabSz="685766" rtl="0" eaLnBrk="1" latinLnBrk="0" hangingPunct="1">
              <a:lnSpc>
                <a:spcPct val="90000"/>
              </a:lnSpc>
              <a:spcBef>
                <a:spcPts val="375"/>
              </a:spcBef>
              <a:buFont typeface="Arial" panose="020B0604020202020204" pitchFamily="34" charset="0"/>
              <a:buNone/>
              <a:defRPr sz="1050" kern="1200">
                <a:solidFill>
                  <a:schemeClr val="tx1"/>
                </a:solidFill>
                <a:latin typeface="+mn-lt"/>
                <a:ea typeface="+mn-ea"/>
                <a:cs typeface="+mn-cs"/>
              </a:defRPr>
            </a:lvl4pPr>
            <a:lvl5pPr marL="1371532" indent="0" algn="l" defTabSz="685766" rtl="0" eaLnBrk="1" latinLnBrk="0" hangingPunct="1">
              <a:lnSpc>
                <a:spcPct val="90000"/>
              </a:lnSpc>
              <a:spcBef>
                <a:spcPts val="375"/>
              </a:spcBef>
              <a:buFont typeface="Arial" panose="020B0604020202020204" pitchFamily="34" charset="0"/>
              <a:buNone/>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66"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altLang="zh-CN" sz="1800" b="1" dirty="0" err="1" smtClean="0">
                <a:solidFill>
                  <a:srgbClr val="000000"/>
                </a:solidFill>
                <a:latin typeface="微软雅黑" panose="020B0503020204020204" pitchFamily="34" charset="-122"/>
                <a:ea typeface="微软雅黑" panose="020B0503020204020204" pitchFamily="34" charset="-122"/>
              </a:rPr>
              <a:t>Zhenyan</a:t>
            </a:r>
            <a:r>
              <a:rPr lang="en-US" altLang="zh-CN" sz="1800" b="1" dirty="0" smtClean="0">
                <a:solidFill>
                  <a:srgbClr val="000000"/>
                </a:solidFill>
                <a:latin typeface="微软雅黑" panose="020B0503020204020204" pitchFamily="34" charset="-122"/>
                <a:ea typeface="微软雅黑" panose="020B0503020204020204" pitchFamily="34" charset="-122"/>
              </a:rPr>
              <a:t> Ji, </a:t>
            </a:r>
            <a:r>
              <a:rPr kumimoji="0" lang="en-US" altLang="zh-CN" sz="1800" b="1" i="0" u="none" strike="noStrike" kern="1200" cap="none" spc="0" normalizeH="0" baseline="0" noProof="0" dirty="0" err="1" smtClean="0">
                <a:ln>
                  <a:noFill/>
                </a:ln>
                <a:solidFill>
                  <a:srgbClr val="000000"/>
                </a:solidFill>
                <a:effectLst/>
                <a:uLnTx/>
                <a:uFillTx/>
                <a:latin typeface="微软雅黑" panose="020B0503020204020204" pitchFamily="34" charset="-122"/>
                <a:ea typeface="微软雅黑" panose="020B0503020204020204" pitchFamily="34" charset="-122"/>
              </a:rPr>
              <a:t>Jingxin</a:t>
            </a:r>
            <a:r>
              <a:rPr kumimoji="0" lang="en-US" altLang="zh-CN" sz="1800" b="1" i="0" u="none" strike="noStrike" kern="120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 Su &amp; Haiming Liu</a:t>
            </a:r>
            <a:endParaRPr kumimoji="0" lang="en-US" altLang="zh-CN" sz="1800" b="1"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7" name="Text Placeholder 2">
            <a:extLst>
              <a:ext uri="{FF2B5EF4-FFF2-40B4-BE49-F238E27FC236}">
                <a16:creationId xmlns:a16="http://schemas.microsoft.com/office/drawing/2014/main" id="{0D54B681-1043-4665-ABFF-02F96F61FD5F}"/>
              </a:ext>
            </a:extLst>
          </p:cNvPr>
          <p:cNvSpPr txBox="1">
            <a:spLocks/>
          </p:cNvSpPr>
          <p:nvPr/>
        </p:nvSpPr>
        <p:spPr>
          <a:xfrm>
            <a:off x="5361002" y="4761826"/>
            <a:ext cx="7158134" cy="296271"/>
          </a:xfrm>
          <a:prstGeom prst="rect">
            <a:avLst/>
          </a:prstGeom>
        </p:spPr>
        <p:txBody>
          <a:bodyPr vert="horz" lIns="91440" tIns="45720" rIns="91440" bIns="45720" rtlCol="0" anchor="ctr">
            <a:noAutofit/>
          </a:bodyPr>
          <a:lstStyle>
            <a:lvl1pPr marL="0" indent="0" algn="l" defTabSz="685766" rtl="0" eaLnBrk="1" latinLnBrk="0" hangingPunct="1">
              <a:lnSpc>
                <a:spcPct val="90000"/>
              </a:lnSpc>
              <a:spcBef>
                <a:spcPts val="750"/>
              </a:spcBef>
              <a:buFont typeface="Arial" panose="020B0604020202020204" pitchFamily="34" charset="0"/>
              <a:buNone/>
              <a:defRPr sz="1125" b="0" kern="1200">
                <a:solidFill>
                  <a:schemeClr val="tx1"/>
                </a:solidFill>
                <a:latin typeface="+mn-lt"/>
                <a:ea typeface="+mn-ea"/>
                <a:cs typeface="+mn-cs"/>
              </a:defRPr>
            </a:lvl1pPr>
            <a:lvl2pPr marL="342883" indent="0" algn="l" defTabSz="685766"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2pPr>
            <a:lvl3pPr marL="685765" indent="0" algn="l" defTabSz="685766"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3pPr>
            <a:lvl4pPr marL="1028648" indent="0" algn="l" defTabSz="685766" rtl="0" eaLnBrk="1" latinLnBrk="0" hangingPunct="1">
              <a:lnSpc>
                <a:spcPct val="90000"/>
              </a:lnSpc>
              <a:spcBef>
                <a:spcPts val="375"/>
              </a:spcBef>
              <a:buFont typeface="Arial" panose="020B0604020202020204" pitchFamily="34" charset="0"/>
              <a:buNone/>
              <a:defRPr sz="1050" kern="1200">
                <a:solidFill>
                  <a:schemeClr val="tx1"/>
                </a:solidFill>
                <a:latin typeface="+mn-lt"/>
                <a:ea typeface="+mn-ea"/>
                <a:cs typeface="+mn-cs"/>
              </a:defRPr>
            </a:lvl4pPr>
            <a:lvl5pPr marL="1371532" indent="0" algn="l" defTabSz="685766" rtl="0" eaLnBrk="1" latinLnBrk="0" hangingPunct="1">
              <a:lnSpc>
                <a:spcPct val="90000"/>
              </a:lnSpc>
              <a:spcBef>
                <a:spcPts val="375"/>
              </a:spcBef>
              <a:buFont typeface="Arial" panose="020B0604020202020204" pitchFamily="34" charset="0"/>
              <a:buNone/>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685766" rtl="0" eaLnBrk="1" fontAlgn="auto" latinLnBrk="0" hangingPunct="1">
              <a:lnSpc>
                <a:spcPct val="90000"/>
              </a:lnSpc>
              <a:spcBef>
                <a:spcPts val="750"/>
              </a:spcBef>
              <a:spcAft>
                <a:spcPts val="0"/>
              </a:spcAft>
              <a:buClrTx/>
              <a:buSzTx/>
              <a:buFont typeface="Arial" panose="020B0604020202020204" pitchFamily="34" charset="0"/>
              <a:buNone/>
              <a:tabLst/>
              <a:defRPr/>
            </a:pPr>
            <a:fld id="{8CAF9706-F2FE-C649-B151-855D242461C0}" type="datetime2">
              <a:rPr lang="en-US" sz="1800" b="1" smtClean="0">
                <a:solidFill>
                  <a:srgbClr val="000000"/>
                </a:solidFill>
                <a:latin typeface="微软雅黑" panose="020B0503020204020204" pitchFamily="34" charset="-122"/>
                <a:ea typeface="微软雅黑" panose="020B0503020204020204" pitchFamily="34" charset="-122"/>
              </a:rPr>
              <a:pPr marL="0" marR="0" lvl="0" indent="0" algn="l" defTabSz="685766" rtl="0" eaLnBrk="1" fontAlgn="auto" latinLnBrk="0" hangingPunct="1">
                <a:lnSpc>
                  <a:spcPct val="90000"/>
                </a:lnSpc>
                <a:spcBef>
                  <a:spcPts val="750"/>
                </a:spcBef>
                <a:spcAft>
                  <a:spcPts val="0"/>
                </a:spcAft>
                <a:buClrTx/>
                <a:buSzTx/>
                <a:buFont typeface="Arial" panose="020B0604020202020204" pitchFamily="34" charset="0"/>
                <a:buNone/>
                <a:tabLst/>
                <a:defRPr/>
              </a:pPr>
              <a:t>Tuesday, March 1, 2022</a:t>
            </a:fld>
            <a:endParaRPr lang="en-US" sz="1800" b="1" dirty="0">
              <a:solidFill>
                <a:srgbClr val="000000"/>
              </a:solidFill>
              <a:latin typeface="微软雅黑" panose="020B0503020204020204" pitchFamily="34" charset="-122"/>
              <a:ea typeface="微软雅黑" panose="020B0503020204020204" pitchFamily="34" charset="-122"/>
            </a:endParaRPr>
          </a:p>
        </p:txBody>
      </p:sp>
      <p:sp>
        <p:nvSpPr>
          <p:cNvPr id="113" name="TextBox 112">
            <a:extLst>
              <a:ext uri="{FF2B5EF4-FFF2-40B4-BE49-F238E27FC236}">
                <a16:creationId xmlns:a16="http://schemas.microsoft.com/office/drawing/2014/main" id="{A407478E-CC36-41F7-A313-A97A4659E95B}"/>
              </a:ext>
            </a:extLst>
          </p:cNvPr>
          <p:cNvSpPr txBox="1"/>
          <p:nvPr/>
        </p:nvSpPr>
        <p:spPr>
          <a:xfrm>
            <a:off x="5361002" y="1821870"/>
            <a:ext cx="6292256" cy="1111073"/>
          </a:xfrm>
          <a:prstGeom prst="rect">
            <a:avLst/>
          </a:prstGeom>
          <a:noFill/>
        </p:spPr>
        <p:txBody>
          <a:bodyPr wrap="square">
            <a:spAutoFit/>
          </a:bodyPr>
          <a:lstStyle/>
          <a:p>
            <a:pPr marL="0" marR="0" lvl="0" indent="0" algn="l" defTabSz="685766" rtl="0" eaLnBrk="1" fontAlgn="auto" latinLnBrk="0" hangingPunct="1">
              <a:lnSpc>
                <a:spcPct val="90000"/>
              </a:lnSpc>
              <a:spcBef>
                <a:spcPct val="0"/>
              </a:spcBef>
              <a:spcAft>
                <a:spcPts val="600"/>
              </a:spcAft>
              <a:buClrTx/>
              <a:buSzTx/>
              <a:buFontTx/>
              <a:buNone/>
              <a:tabLst/>
              <a:defRPr/>
            </a:pPr>
            <a:r>
              <a:rPr kumimoji="0" lang="zh-CN" altLang="en-US" sz="3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rPr>
              <a:t>软件系统分析与设计</a:t>
            </a:r>
            <a:endParaRPr kumimoji="0" lang="en-US" altLang="zh-CN" sz="3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endParaRPr>
          </a:p>
          <a:p>
            <a:pPr marL="0" marR="0" lvl="0" indent="0" algn="l" defTabSz="685766" rtl="0" eaLnBrk="1" fontAlgn="auto" latinLnBrk="0" hangingPunct="1">
              <a:lnSpc>
                <a:spcPct val="90000"/>
              </a:lnSpc>
              <a:spcBef>
                <a:spcPct val="0"/>
              </a:spcBef>
              <a:spcAft>
                <a:spcPts val="600"/>
              </a:spcAft>
              <a:buClrTx/>
              <a:buSzTx/>
              <a:buFontTx/>
              <a:buNone/>
              <a:tabLst/>
              <a:defRPr/>
            </a:pPr>
            <a:r>
              <a:rPr kumimoji="0" lang="en-US" altLang="zh-CN" sz="3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rPr>
              <a:t>System Analysis &amp; Design</a:t>
            </a:r>
            <a:endParaRPr kumimoji="0" lang="zh-CN" altLang="en-US" sz="3400" b="1" i="0" u="none" strike="noStrike" kern="1200" cap="none" spc="0" normalizeH="0" baseline="0" noProof="0" dirty="0">
              <a:ln>
                <a:noFill/>
              </a:ln>
              <a:solidFill>
                <a:srgbClr val="44546A"/>
              </a:solidFill>
              <a:effectLst/>
              <a:uLnTx/>
              <a:uFillTx/>
              <a:latin typeface="微软雅黑" panose="020B0503020204020204" pitchFamily="34" charset="-122"/>
              <a:ea typeface="微软雅黑" panose="020B0503020204020204" pitchFamily="34" charset="-122"/>
            </a:endParaRPr>
          </a:p>
        </p:txBody>
      </p:sp>
      <p:cxnSp>
        <p:nvCxnSpPr>
          <p:cNvPr id="3" name="直接连接符 2"/>
          <p:cNvCxnSpPr/>
          <p:nvPr/>
        </p:nvCxnSpPr>
        <p:spPr>
          <a:xfrm>
            <a:off x="8280401" y="4674945"/>
            <a:ext cx="1574800" cy="0"/>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sp>
        <p:nvSpPr>
          <p:cNvPr id="4" name="文本框 3"/>
          <p:cNvSpPr txBox="1"/>
          <p:nvPr/>
        </p:nvSpPr>
        <p:spPr>
          <a:xfrm>
            <a:off x="5361002" y="5201227"/>
            <a:ext cx="2962671" cy="646331"/>
          </a:xfrm>
          <a:prstGeom prst="rect">
            <a:avLst/>
          </a:prstGeom>
          <a:noFill/>
        </p:spPr>
        <p:txBody>
          <a:bodyPr wrap="none" rtlCol="0">
            <a:spAutoFit/>
          </a:bodyPr>
          <a:lstStyle/>
          <a:p>
            <a:r>
              <a:rPr lang="en-US" altLang="zh-CN" b="1" dirty="0" smtClean="0">
                <a:latin typeface="微软雅黑" panose="020B0503020204020204" pitchFamily="34" charset="-122"/>
                <a:ea typeface="微软雅黑" panose="020B0503020204020204" pitchFamily="34" charset="-122"/>
                <a:hlinkClick r:id="rId6"/>
              </a:rPr>
              <a:t>liuhaiming@bjtu.edu.cn</a:t>
            </a:r>
            <a:endParaRPr lang="en-US" altLang="zh-CN" b="1" dirty="0" smtClean="0">
              <a:latin typeface="微软雅黑" panose="020B0503020204020204" pitchFamily="34" charset="-122"/>
              <a:ea typeface="微软雅黑" panose="020B0503020204020204" pitchFamily="34" charset="-122"/>
            </a:endParaRPr>
          </a:p>
          <a:p>
            <a:r>
              <a:rPr lang="en-US" altLang="zh-CN" b="1" dirty="0" smtClean="0">
                <a:latin typeface="微软雅黑" panose="020B0503020204020204" pitchFamily="34" charset="-122"/>
                <a:ea typeface="微软雅黑" panose="020B0503020204020204" pitchFamily="34" charset="-122"/>
              </a:rPr>
              <a:t>YFX 707</a:t>
            </a:r>
            <a:endParaRPr lang="zh-CN" altLang="en-US"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59731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000"/>
                                        <p:tgtEl>
                                          <p:spTgt spid="4"/>
                                        </p:tgtEl>
                                      </p:cBhvr>
                                    </p:animEffect>
                                    <p:anim calcmode="lin" valueType="num">
                                      <p:cBhvr>
                                        <p:cTn id="26" dur="1000" fill="hold"/>
                                        <p:tgtEl>
                                          <p:spTgt spid="4"/>
                                        </p:tgtEl>
                                        <p:attrNameLst>
                                          <p:attrName>ppt_x</p:attrName>
                                        </p:attrNameLst>
                                      </p:cBhvr>
                                      <p:tavLst>
                                        <p:tav tm="0">
                                          <p:val>
                                            <p:strVal val="#ppt_x"/>
                                          </p:val>
                                        </p:tav>
                                        <p:tav tm="100000">
                                          <p:val>
                                            <p:strVal val="#ppt_x"/>
                                          </p:val>
                                        </p:tav>
                                      </p:tavLst>
                                    </p:anim>
                                    <p:anim calcmode="lin" valueType="num">
                                      <p:cBhvr>
                                        <p:cTn id="2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软件的分类</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56854"/>
            <a:ext cx="8670630" cy="3771248"/>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marR="0" lvl="0" indent="-514350" algn="l" defTabSz="685766" rtl="0" eaLnBrk="1" fontAlgn="auto" latinLnBrk="0" hangingPunct="1">
              <a:lnSpc>
                <a:spcPct val="150000"/>
              </a:lnSpc>
              <a:spcBef>
                <a:spcPts val="750"/>
              </a:spcBef>
              <a:spcAft>
                <a:spcPts val="0"/>
              </a:spcAft>
              <a:buClrTx/>
              <a:buSzTx/>
              <a:buFont typeface="+mj-lt"/>
              <a:buAutoNum type="arabicPeriod"/>
              <a:tabLst/>
              <a:defRPr/>
            </a:pPr>
            <a:r>
              <a:rPr kumimoji="0" lang="zh-CN" altLang="en-US" sz="2800" b="1" i="0" u="none" strike="noStrike" kern="1200" cap="none" spc="0" normalizeH="0" baseline="0" noProof="0" dirty="0" smtClean="0">
                <a:ln>
                  <a:noFill/>
                </a:ln>
                <a:effectLst/>
                <a:uLnTx/>
                <a:uFillTx/>
                <a:latin typeface="微软雅黑" panose="020B0503020204020204" pitchFamily="34" charset="-122"/>
                <a:ea typeface="微软雅黑" panose="020B0503020204020204" pitchFamily="34" charset="-122"/>
                <a:cs typeface="+mn-cs"/>
              </a:rPr>
              <a:t>系统软件</a:t>
            </a:r>
            <a:endParaRPr kumimoji="0" lang="en-US" altLang="zh-CN" sz="2800" b="1" i="0" u="none" strike="noStrike" kern="1200" cap="none" spc="0" normalizeH="0" baseline="0" noProof="0" dirty="0" smtClean="0">
              <a:ln>
                <a:noFill/>
              </a:ln>
              <a:effectLst/>
              <a:uLnTx/>
              <a:uFillTx/>
              <a:latin typeface="微软雅黑" panose="020B0503020204020204" pitchFamily="34" charset="-122"/>
              <a:ea typeface="微软雅黑" panose="020B0503020204020204" pitchFamily="34" charset="-122"/>
              <a:cs typeface="+mn-cs"/>
            </a:endParaRPr>
          </a:p>
          <a:p>
            <a:pPr marL="514350" marR="0" lvl="0" indent="-514350" algn="l" defTabSz="685766" rtl="0" eaLnBrk="1" fontAlgn="auto" latinLnBrk="0" hangingPunct="1">
              <a:lnSpc>
                <a:spcPct val="150000"/>
              </a:lnSpc>
              <a:spcBef>
                <a:spcPts val="750"/>
              </a:spcBef>
              <a:spcAft>
                <a:spcPts val="0"/>
              </a:spcAft>
              <a:buClrTx/>
              <a:buSzTx/>
              <a:buFont typeface="+mj-lt"/>
              <a:buAutoNum type="arabicPeriod"/>
              <a:tabLst/>
              <a:defRPr/>
            </a:pPr>
            <a:r>
              <a:rPr lang="zh-CN" altLang="en-US" sz="2800" b="1" dirty="0" smtClean="0">
                <a:latin typeface="微软雅黑" panose="020B0503020204020204" pitchFamily="34" charset="-122"/>
                <a:ea typeface="微软雅黑" panose="020B0503020204020204" pitchFamily="34" charset="-122"/>
              </a:rPr>
              <a:t>支撑软件</a:t>
            </a:r>
            <a:endParaRPr lang="en-US" altLang="zh-CN" sz="2800" b="1" dirty="0" smtClean="0">
              <a:latin typeface="微软雅黑" panose="020B0503020204020204" pitchFamily="34" charset="-122"/>
              <a:ea typeface="微软雅黑" panose="020B0503020204020204" pitchFamily="34" charset="-122"/>
            </a:endParaRPr>
          </a:p>
          <a:p>
            <a:pPr marL="514350" marR="0" lvl="0" indent="-514350" algn="l" defTabSz="685766" rtl="0" eaLnBrk="1" fontAlgn="auto" latinLnBrk="0" hangingPunct="1">
              <a:lnSpc>
                <a:spcPct val="150000"/>
              </a:lnSpc>
              <a:spcBef>
                <a:spcPts val="750"/>
              </a:spcBef>
              <a:spcAft>
                <a:spcPts val="0"/>
              </a:spcAft>
              <a:buClrTx/>
              <a:buSzTx/>
              <a:buFont typeface="+mj-lt"/>
              <a:buAutoNum type="arabicPeriod"/>
              <a:tabLst/>
              <a:defRPr/>
            </a:pPr>
            <a:r>
              <a:rPr kumimoji="0" lang="zh-CN" altLang="en-US" sz="2800" b="1" i="0" u="none" strike="noStrike" kern="1200" cap="none" spc="0" normalizeH="0" baseline="0" noProof="0" dirty="0" smtClean="0">
                <a:ln>
                  <a:noFill/>
                </a:ln>
                <a:effectLst/>
                <a:uLnTx/>
                <a:uFillTx/>
                <a:latin typeface="微软雅黑" panose="020B0503020204020204" pitchFamily="34" charset="-122"/>
                <a:ea typeface="微软雅黑" panose="020B0503020204020204" pitchFamily="34" charset="-122"/>
                <a:cs typeface="+mn-cs"/>
              </a:rPr>
              <a:t>应用软件</a:t>
            </a:r>
            <a:endParaRPr kumimoji="0" lang="en-US" altLang="zh-CN" sz="2800" b="1" i="0" u="none" strike="noStrike" kern="1200" cap="none" spc="0" normalizeH="0" baseline="0" noProof="0" dirty="0" smtClean="0">
              <a:ln>
                <a:noFill/>
              </a:ln>
              <a:effectLst/>
              <a:uLnTx/>
              <a:uFillTx/>
              <a:latin typeface="微软雅黑" panose="020B0503020204020204" pitchFamily="34" charset="-122"/>
              <a:ea typeface="微软雅黑" panose="020B0503020204020204" pitchFamily="34" charset="-122"/>
              <a:cs typeface="+mn-cs"/>
            </a:endParaRPr>
          </a:p>
          <a:p>
            <a:pPr marL="514350" marR="0" lvl="0" indent="-514350" algn="l" defTabSz="685766" rtl="0" eaLnBrk="1" fontAlgn="auto" latinLnBrk="0" hangingPunct="1">
              <a:lnSpc>
                <a:spcPct val="150000"/>
              </a:lnSpc>
              <a:spcBef>
                <a:spcPts val="750"/>
              </a:spcBef>
              <a:spcAft>
                <a:spcPts val="0"/>
              </a:spcAft>
              <a:buClrTx/>
              <a:buSzTx/>
              <a:buFont typeface="+mj-lt"/>
              <a:buAutoNum type="arabicPeriod"/>
              <a:tabLst/>
              <a:defRPr/>
            </a:pPr>
            <a:r>
              <a:rPr lang="zh-CN" altLang="en-US" sz="2800" b="1" dirty="0">
                <a:latin typeface="微软雅黑" panose="020B0503020204020204" pitchFamily="34" charset="-122"/>
                <a:ea typeface="微软雅黑" panose="020B0503020204020204" pitchFamily="34" charset="-122"/>
              </a:rPr>
              <a:t>可</a:t>
            </a:r>
            <a:r>
              <a:rPr lang="zh-CN" altLang="en-US" sz="2800" b="1" dirty="0" smtClean="0">
                <a:latin typeface="微软雅黑" panose="020B0503020204020204" pitchFamily="34" charset="-122"/>
                <a:ea typeface="微软雅黑" panose="020B0503020204020204" pitchFamily="34" charset="-122"/>
              </a:rPr>
              <a:t>复用软件</a:t>
            </a:r>
            <a:endParaRPr kumimoji="0" lang="en-US" altLang="zh-CN" sz="2800" b="1" i="0" u="none" strike="noStrike" kern="1200" cap="none" spc="0" normalizeH="0" baseline="0" noProof="0" dirty="0">
              <a:ln>
                <a:noFill/>
              </a:ln>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2332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lnSpc>
                <a:spcPct val="150000"/>
              </a:lnSpc>
              <a:spcBef>
                <a:spcPts val="750"/>
              </a:spcBef>
              <a:defRPr/>
            </a:pPr>
            <a:r>
              <a:rPr lang="zh-CN" altLang="en-US" sz="3600" dirty="0" smtClean="0">
                <a:latin typeface="微软雅黑" panose="020B0503020204020204" pitchFamily="34" charset="-122"/>
                <a:ea typeface="微软雅黑" panose="020B0503020204020204" pitchFamily="34" charset="-122"/>
              </a:rPr>
              <a:t>系统软件</a:t>
            </a:r>
            <a:endParaRPr lang="en-US" altLang="zh-CN"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56854"/>
            <a:ext cx="8670630" cy="3771248"/>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操作系统</a:t>
            </a:r>
          </a:p>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数据库管理系统</a:t>
            </a:r>
          </a:p>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设备驱动程序</a:t>
            </a:r>
          </a:p>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通信和网络处理程序等 </a:t>
            </a:r>
          </a:p>
        </p:txBody>
      </p:sp>
    </p:spTree>
    <p:extLst>
      <p:ext uri="{BB962C8B-B14F-4D97-AF65-F5344CB8AC3E}">
        <p14:creationId xmlns:p14="http://schemas.microsoft.com/office/powerpoint/2010/main" val="747384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lnSpc>
                <a:spcPct val="150000"/>
              </a:lnSpc>
              <a:spcBef>
                <a:spcPts val="750"/>
              </a:spcBef>
              <a:defRPr/>
            </a:pPr>
            <a:r>
              <a:rPr lang="zh-CN" altLang="en-US" sz="3600" dirty="0">
                <a:latin typeface="微软雅黑" panose="020B0503020204020204" pitchFamily="34" charset="-122"/>
                <a:ea typeface="微软雅黑" panose="020B0503020204020204" pitchFamily="34" charset="-122"/>
              </a:rPr>
              <a:t>支撑软件（工具软件）</a:t>
            </a: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56854"/>
            <a:ext cx="8670630" cy="3771248"/>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gn="just">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纵向支撑软件：分析、设计、编码、测试工具等</a:t>
            </a:r>
          </a:p>
          <a:p>
            <a:pPr marL="514350" lvl="0" indent="-514350" algn="just">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横向支撑软件：项目管理工具，配置管理工具等</a:t>
            </a:r>
          </a:p>
        </p:txBody>
      </p:sp>
    </p:spTree>
    <p:extLst>
      <p:ext uri="{BB962C8B-B14F-4D97-AF65-F5344CB8AC3E}">
        <p14:creationId xmlns:p14="http://schemas.microsoft.com/office/powerpoint/2010/main" val="1486610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lnSpc>
                <a:spcPct val="150000"/>
              </a:lnSpc>
              <a:spcBef>
                <a:spcPts val="750"/>
              </a:spcBef>
              <a:defRPr/>
            </a:pPr>
            <a:r>
              <a:rPr lang="zh-CN" altLang="en-US" sz="3600" dirty="0" smtClean="0">
                <a:latin typeface="微软雅黑" panose="020B0503020204020204" pitchFamily="34" charset="-122"/>
                <a:ea typeface="微软雅黑" panose="020B0503020204020204" pitchFamily="34" charset="-122"/>
              </a:rPr>
              <a:t>应用软件</a:t>
            </a:r>
            <a:endParaRPr lang="en-US" altLang="zh-CN"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355517"/>
            <a:ext cx="8670630" cy="4691991"/>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工程与科学计算软件</a:t>
            </a:r>
          </a:p>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商业数据处理软件</a:t>
            </a:r>
          </a:p>
          <a:p>
            <a:pPr marL="514350" lvl="0" indent="-514350">
              <a:lnSpc>
                <a:spcPct val="150000"/>
              </a:lnSpc>
              <a:buFont typeface="+mj-lt"/>
              <a:buAutoNum type="arabicPeriod"/>
              <a:defRPr/>
            </a:pPr>
            <a:r>
              <a:rPr lang="en-US" altLang="zh-CN" sz="2800" b="1" dirty="0" smtClean="0">
                <a:latin typeface="微软雅黑" panose="020B0503020204020204" pitchFamily="34" charset="-122"/>
                <a:ea typeface="微软雅黑" panose="020B0503020204020204" pitchFamily="34" charset="-122"/>
              </a:rPr>
              <a:t>ERP</a:t>
            </a:r>
            <a:r>
              <a:rPr lang="zh-CN" altLang="en-US" sz="2800" b="1" dirty="0" smtClean="0">
                <a:latin typeface="微软雅黑" panose="020B0503020204020204" pitchFamily="34" charset="-122"/>
                <a:ea typeface="微软雅黑" panose="020B0503020204020204" pitchFamily="34" charset="-122"/>
              </a:rPr>
              <a:t>（</a:t>
            </a:r>
            <a:r>
              <a:rPr lang="en-US" altLang="zh-CN" sz="2800" b="1" dirty="0">
                <a:latin typeface="微软雅黑" panose="020B0503020204020204" pitchFamily="34" charset="-122"/>
                <a:ea typeface="微软雅黑" panose="020B0503020204020204" pitchFamily="34" charset="-122"/>
              </a:rPr>
              <a:t> </a:t>
            </a:r>
            <a:r>
              <a:rPr lang="en-US" altLang="zh-CN" sz="2800" b="1" dirty="0" smtClean="0">
                <a:latin typeface="微软雅黑" panose="020B0503020204020204" pitchFamily="34" charset="-122"/>
                <a:ea typeface="微软雅黑" panose="020B0503020204020204" pitchFamily="34" charset="-122"/>
              </a:rPr>
              <a:t>Enterprise </a:t>
            </a:r>
            <a:r>
              <a:rPr lang="en-US" altLang="zh-CN" sz="2800" b="1" dirty="0">
                <a:latin typeface="微软雅黑" panose="020B0503020204020204" pitchFamily="34" charset="-122"/>
                <a:ea typeface="微软雅黑" panose="020B0503020204020204" pitchFamily="34" charset="-122"/>
              </a:rPr>
              <a:t>Resource </a:t>
            </a:r>
            <a:r>
              <a:rPr lang="en-US" altLang="zh-CN" sz="2800" b="1" dirty="0" smtClean="0">
                <a:latin typeface="微软雅黑" panose="020B0503020204020204" pitchFamily="34" charset="-122"/>
                <a:ea typeface="微软雅黑" panose="020B0503020204020204" pitchFamily="34" charset="-122"/>
              </a:rPr>
              <a:t>Planning</a:t>
            </a:r>
            <a:r>
              <a:rPr lang="zh-CN" altLang="en-US" sz="2800" b="1" dirty="0" smtClean="0">
                <a:latin typeface="微软雅黑" panose="020B0503020204020204" pitchFamily="34" charset="-122"/>
                <a:ea typeface="微软雅黑" panose="020B0503020204020204" pitchFamily="34" charset="-122"/>
              </a:rPr>
              <a:t>）软件</a:t>
            </a:r>
            <a:endParaRPr lang="zh-CN" altLang="en-US" sz="2800" b="1" dirty="0">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计算机辅助设计／制造软件</a:t>
            </a:r>
          </a:p>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系统仿真软件</a:t>
            </a:r>
          </a:p>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智能产品嵌入软件</a:t>
            </a:r>
          </a:p>
          <a:p>
            <a:pPr marL="514350" lvl="0" indent="-514350">
              <a:lnSpc>
                <a:spcPct val="150000"/>
              </a:lnSpc>
              <a:buFont typeface="+mj-lt"/>
              <a:buAutoNum type="arabicPeriod"/>
              <a:defRPr/>
            </a:pPr>
            <a:r>
              <a:rPr lang="zh-CN" altLang="en-US" sz="2800" b="1" dirty="0">
                <a:latin typeface="微软雅黑" panose="020B0503020204020204" pitchFamily="34" charset="-122"/>
                <a:ea typeface="微软雅黑" panose="020B0503020204020204" pitchFamily="34" charset="-122"/>
              </a:rPr>
              <a:t>事务管理、办公自动化软件</a:t>
            </a:r>
          </a:p>
        </p:txBody>
      </p:sp>
    </p:spTree>
    <p:extLst>
      <p:ext uri="{BB962C8B-B14F-4D97-AF65-F5344CB8AC3E}">
        <p14:creationId xmlns:p14="http://schemas.microsoft.com/office/powerpoint/2010/main" val="1872070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lnSpc>
                <a:spcPct val="150000"/>
              </a:lnSpc>
              <a:spcBef>
                <a:spcPts val="750"/>
              </a:spcBef>
              <a:defRPr/>
            </a:pPr>
            <a:r>
              <a:rPr lang="zh-CN" altLang="en-US" sz="3600" dirty="0" smtClean="0">
                <a:latin typeface="微软雅黑" panose="020B0503020204020204" pitchFamily="34" charset="-122"/>
                <a:ea typeface="微软雅黑" panose="020B0503020204020204" pitchFamily="34" charset="-122"/>
              </a:rPr>
              <a:t>可复用软件</a:t>
            </a:r>
            <a:endParaRPr lang="en-US" altLang="zh-CN"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56854"/>
            <a:ext cx="8670630" cy="3771248"/>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nSpc>
                <a:spcPct val="150000"/>
              </a:lnSpc>
              <a:buNone/>
              <a:defRPr/>
            </a:pPr>
            <a:r>
              <a:rPr lang="zh-CN" altLang="en-US" sz="2800" b="1" dirty="0">
                <a:latin typeface="微软雅黑" panose="020B0503020204020204" pitchFamily="34" charset="-122"/>
                <a:ea typeface="微软雅黑" panose="020B0503020204020204" pitchFamily="34" charset="-122"/>
              </a:rPr>
              <a:t>标准函数库、类库、构件库等</a:t>
            </a:r>
          </a:p>
        </p:txBody>
      </p:sp>
    </p:spTree>
    <p:extLst>
      <p:ext uri="{BB962C8B-B14F-4D97-AF65-F5344CB8AC3E}">
        <p14:creationId xmlns:p14="http://schemas.microsoft.com/office/powerpoint/2010/main" val="2894668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DD9C3C-9215-435B-B785-EDABB84BA50A}"/>
              </a:ext>
            </a:extLst>
          </p:cNvPr>
          <p:cNvSpPr txBox="1"/>
          <p:nvPr/>
        </p:nvSpPr>
        <p:spPr>
          <a:xfrm>
            <a:off x="594702" y="2367171"/>
            <a:ext cx="11002596" cy="2123658"/>
          </a:xfrm>
          <a:prstGeom prst="rect">
            <a:avLst/>
          </a:prstGeom>
          <a:noFill/>
        </p:spPr>
        <p:txBody>
          <a:bodyPr wrap="square">
            <a:spAutoFit/>
          </a:bodyPr>
          <a:lstStyle/>
          <a:p>
            <a:pPr algn="ctr"/>
            <a:r>
              <a:rPr lang="zh-CN" altLang="en-US" sz="6600" b="1" dirty="0">
                <a:latin typeface="Bahnschrift SemiBold Condensed" panose="020B0502040204020203" pitchFamily="34" charset="0"/>
              </a:rPr>
              <a:t>软件的</a:t>
            </a:r>
            <a:r>
              <a:rPr lang="zh-CN" altLang="en-US" sz="6600" b="1" dirty="0" smtClean="0">
                <a:latin typeface="Bahnschrift SemiBold Condensed" panose="020B0502040204020203" pitchFamily="34" charset="0"/>
              </a:rPr>
              <a:t>发展历史</a:t>
            </a:r>
            <a:endParaRPr lang="zh-CN" altLang="en-US" sz="6600" b="1" dirty="0">
              <a:latin typeface="Bahnschrift SemiBold Condensed" panose="020B0502040204020203" pitchFamily="34" charset="0"/>
            </a:endParaRPr>
          </a:p>
          <a:p>
            <a:pPr algn="ctr"/>
            <a:r>
              <a:rPr lang="en-US" altLang="zh-CN" sz="6600" b="1" dirty="0">
                <a:latin typeface="Bahnschrift SemiBold Condensed" panose="020B0502040204020203" pitchFamily="34" charset="0"/>
              </a:rPr>
              <a:t>The History of Software</a:t>
            </a:r>
            <a:endParaRPr lang="zh-CN" altLang="en-US" sz="6600" b="1" dirty="0">
              <a:latin typeface="Bahnschrift SemiBold Condensed" panose="020B0502040204020203" pitchFamily="34" charset="0"/>
            </a:endParaRPr>
          </a:p>
        </p:txBody>
      </p:sp>
    </p:spTree>
    <p:extLst>
      <p:ext uri="{BB962C8B-B14F-4D97-AF65-F5344CB8AC3E}">
        <p14:creationId xmlns:p14="http://schemas.microsoft.com/office/powerpoint/2010/main" val="303877487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he History of Software – License Dashboar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8965" y="132553"/>
            <a:ext cx="11934738" cy="6713290"/>
          </a:xfrm>
          <a:prstGeom prst="rect">
            <a:avLst/>
          </a:prstGeom>
        </p:spPr>
      </p:pic>
    </p:spTree>
    <p:extLst>
      <p:ext uri="{BB962C8B-B14F-4D97-AF65-F5344CB8AC3E}">
        <p14:creationId xmlns:p14="http://schemas.microsoft.com/office/powerpoint/2010/main" val="36933245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软件的发展</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413573"/>
            <a:ext cx="11082624" cy="167862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早期的软件发展异常艰难，所设计的软件产品经常发生错误。</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en-US" altLang="zh-CN" sz="2800" b="1" dirty="0">
                <a:solidFill>
                  <a:srgbClr val="000000"/>
                </a:solidFill>
                <a:latin typeface="微软雅黑" panose="020B0503020204020204" pitchFamily="34" charset="-122"/>
                <a:ea typeface="微软雅黑" panose="020B0503020204020204" pitchFamily="34" charset="-122"/>
              </a:rPr>
              <a:t>1962</a:t>
            </a:r>
            <a:r>
              <a:rPr lang="zh-CN" altLang="en-US" sz="2800" b="1" dirty="0">
                <a:solidFill>
                  <a:srgbClr val="000000"/>
                </a:solidFill>
                <a:latin typeface="微软雅黑" panose="020B0503020204020204" pitchFamily="34" charset="-122"/>
                <a:ea typeface="微软雅黑" panose="020B0503020204020204" pitchFamily="34" charset="-122"/>
              </a:rPr>
              <a:t>年</a:t>
            </a:r>
            <a:r>
              <a:rPr lang="en-US" altLang="zh-CN" sz="2800" b="1" dirty="0">
                <a:solidFill>
                  <a:srgbClr val="000000"/>
                </a:solidFill>
                <a:latin typeface="微软雅黑" panose="020B0503020204020204" pitchFamily="34" charset="-122"/>
                <a:ea typeface="微软雅黑" panose="020B0503020204020204" pitchFamily="34" charset="-122"/>
              </a:rPr>
              <a:t>7</a:t>
            </a:r>
            <a:r>
              <a:rPr lang="zh-CN" altLang="en-US" sz="2800" b="1" dirty="0">
                <a:solidFill>
                  <a:srgbClr val="000000"/>
                </a:solidFill>
                <a:latin typeface="微软雅黑" panose="020B0503020204020204" pitchFamily="34" charset="-122"/>
                <a:ea typeface="微软雅黑" panose="020B0503020204020204" pitchFamily="34" charset="-122"/>
              </a:rPr>
              <a:t>月</a:t>
            </a:r>
            <a:r>
              <a:rPr lang="en-US" altLang="zh-CN" sz="2800" b="1" dirty="0">
                <a:solidFill>
                  <a:srgbClr val="000000"/>
                </a:solidFill>
                <a:latin typeface="微软雅黑" panose="020B0503020204020204" pitchFamily="34" charset="-122"/>
                <a:ea typeface="微软雅黑" panose="020B0503020204020204" pitchFamily="34" charset="-122"/>
              </a:rPr>
              <a:t>22</a:t>
            </a:r>
            <a:r>
              <a:rPr lang="zh-CN" altLang="en-US" sz="2800" b="1" dirty="0">
                <a:solidFill>
                  <a:srgbClr val="000000"/>
                </a:solidFill>
                <a:latin typeface="微软雅黑" panose="020B0503020204020204" pitchFamily="34" charset="-122"/>
                <a:ea typeface="微软雅黑" panose="020B0503020204020204" pitchFamily="34" charset="-122"/>
              </a:rPr>
              <a:t>日</a:t>
            </a:r>
            <a:r>
              <a:rPr lang="zh-CN" altLang="en-US" sz="2800" b="1" dirty="0" smtClean="0">
                <a:solidFill>
                  <a:srgbClr val="000000"/>
                </a:solidFill>
                <a:latin typeface="微软雅黑" panose="020B0503020204020204" pitchFamily="34" charset="-122"/>
                <a:ea typeface="微软雅黑" panose="020B0503020204020204" pitchFamily="34" charset="-122"/>
              </a:rPr>
              <a:t>，美国飞向金星的第一个空间探测器</a:t>
            </a:r>
            <a:r>
              <a:rPr lang="en-US" altLang="zh-CN" sz="2800" b="1" dirty="0" smtClean="0">
                <a:solidFill>
                  <a:srgbClr val="000000"/>
                </a:solidFill>
                <a:latin typeface="微软雅黑" panose="020B0503020204020204" pitchFamily="34" charset="-122"/>
                <a:ea typeface="微软雅黑" panose="020B0503020204020204" pitchFamily="34" charset="-122"/>
              </a:rPr>
              <a:t>——</a:t>
            </a:r>
            <a:r>
              <a:rPr lang="zh-CN" altLang="en-US" sz="2800" b="1" dirty="0" smtClean="0">
                <a:solidFill>
                  <a:srgbClr val="000000"/>
                </a:solidFill>
                <a:latin typeface="微软雅黑" panose="020B0503020204020204" pitchFamily="34" charset="-122"/>
                <a:ea typeface="微软雅黑" panose="020B0503020204020204" pitchFamily="34" charset="-122"/>
              </a:rPr>
              <a:t>水手</a:t>
            </a:r>
            <a:r>
              <a:rPr lang="en-US" altLang="zh-CN" sz="2800" b="1" dirty="0" smtClean="0">
                <a:solidFill>
                  <a:srgbClr val="000000"/>
                </a:solidFill>
                <a:latin typeface="微软雅黑" panose="020B0503020204020204" pitchFamily="34" charset="-122"/>
                <a:ea typeface="微软雅黑" panose="020B0503020204020204" pitchFamily="34" charset="-122"/>
              </a:rPr>
              <a:t>1</a:t>
            </a:r>
            <a:r>
              <a:rPr lang="zh-CN" altLang="en-US" sz="2800" b="1" dirty="0">
                <a:solidFill>
                  <a:srgbClr val="000000"/>
                </a:solidFill>
                <a:latin typeface="微软雅黑" panose="020B0503020204020204" pitchFamily="34" charset="-122"/>
                <a:ea typeface="微软雅黑" panose="020B0503020204020204" pitchFamily="34" charset="-122"/>
              </a:rPr>
              <a:t>号，因为飞行舱中计算机导航程序中的一条语句的语义错误，致使其偏离</a:t>
            </a:r>
            <a:r>
              <a:rPr lang="zh-CN" altLang="en-US" sz="2800" b="1" dirty="0" smtClean="0">
                <a:solidFill>
                  <a:srgbClr val="000000"/>
                </a:solidFill>
                <a:latin typeface="微软雅黑" panose="020B0503020204020204" pitchFamily="34" charset="-122"/>
                <a:ea typeface="微软雅黑" panose="020B0503020204020204" pitchFamily="34" charset="-122"/>
              </a:rPr>
              <a:t>航线（升空</a:t>
            </a:r>
            <a:r>
              <a:rPr lang="zh-CN" altLang="en-US" sz="2800" b="1" dirty="0">
                <a:solidFill>
                  <a:srgbClr val="000000"/>
                </a:solidFill>
                <a:latin typeface="微软雅黑" panose="020B0503020204020204" pitchFamily="34" charset="-122"/>
                <a:ea typeface="微软雅黑" panose="020B0503020204020204" pitchFamily="34" charset="-122"/>
              </a:rPr>
              <a:t>后约五分钟搭载它的阿特拉斯火箭故障偏离轨道</a:t>
            </a:r>
            <a:r>
              <a:rPr lang="zh-CN" altLang="en-US" sz="2800" b="1" dirty="0" smtClean="0">
                <a:solidFill>
                  <a:srgbClr val="000000"/>
                </a:solidFill>
                <a:latin typeface="微软雅黑" panose="020B0503020204020204" pitchFamily="34" charset="-122"/>
                <a:ea typeface="微软雅黑" panose="020B0503020204020204" pitchFamily="34" charset="-122"/>
              </a:rPr>
              <a:t>），导致</a:t>
            </a:r>
            <a:r>
              <a:rPr lang="zh-CN" altLang="en-US" sz="2800" b="1" dirty="0">
                <a:solidFill>
                  <a:srgbClr val="000000"/>
                </a:solidFill>
                <a:latin typeface="微软雅黑" panose="020B0503020204020204" pitchFamily="34" charset="-122"/>
                <a:ea typeface="微软雅黑" panose="020B0503020204020204" pitchFamily="34" charset="-122"/>
              </a:rPr>
              <a:t>计划</a:t>
            </a:r>
            <a:r>
              <a:rPr lang="zh-CN" altLang="en-US" sz="2800" b="1" dirty="0" smtClean="0">
                <a:solidFill>
                  <a:srgbClr val="000000"/>
                </a:solidFill>
                <a:latin typeface="微软雅黑" panose="020B0503020204020204" pitchFamily="34" charset="-122"/>
                <a:ea typeface="微软雅黑" panose="020B0503020204020204" pitchFamily="34" charset="-122"/>
              </a:rPr>
              <a:t>失败</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2789207" y="4431220"/>
            <a:ext cx="1741726" cy="2173737"/>
          </a:xfrm>
          <a:prstGeom prst="rect">
            <a:avLst/>
          </a:prstGeom>
        </p:spPr>
      </p:pic>
      <p:pic>
        <p:nvPicPr>
          <p:cNvPr id="5" name="图片 4"/>
          <p:cNvPicPr>
            <a:picLocks noChangeAspect="1"/>
          </p:cNvPicPr>
          <p:nvPr/>
        </p:nvPicPr>
        <p:blipFill>
          <a:blip r:embed="rId4"/>
          <a:stretch>
            <a:fillRect/>
          </a:stretch>
        </p:blipFill>
        <p:spPr>
          <a:xfrm>
            <a:off x="6895380" y="4431220"/>
            <a:ext cx="2766293" cy="2190066"/>
          </a:xfrm>
          <a:prstGeom prst="rect">
            <a:avLst/>
          </a:prstGeom>
        </p:spPr>
      </p:pic>
    </p:spTree>
    <p:extLst>
      <p:ext uri="{BB962C8B-B14F-4D97-AF65-F5344CB8AC3E}">
        <p14:creationId xmlns:p14="http://schemas.microsoft.com/office/powerpoint/2010/main" val="2900136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软件的发展</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405183"/>
            <a:ext cx="11082624" cy="4554165"/>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阿波罗</a:t>
            </a:r>
            <a:r>
              <a:rPr lang="en-US" altLang="zh-CN" sz="2800" b="1" dirty="0" smtClean="0">
                <a:solidFill>
                  <a:srgbClr val="000000"/>
                </a:solidFill>
                <a:latin typeface="微软雅黑" panose="020B0503020204020204" pitchFamily="34" charset="-122"/>
                <a:ea typeface="微软雅黑" panose="020B0503020204020204" pitchFamily="34" charset="-122"/>
              </a:rPr>
              <a:t>8</a:t>
            </a:r>
            <a:r>
              <a:rPr lang="zh-CN" altLang="en-US" sz="2800" b="1" dirty="0" smtClean="0">
                <a:solidFill>
                  <a:srgbClr val="000000"/>
                </a:solidFill>
                <a:latin typeface="微软雅黑" panose="020B0503020204020204" pitchFamily="34" charset="-122"/>
                <a:ea typeface="微软雅黑" panose="020B0503020204020204" pitchFamily="34" charset="-122"/>
              </a:rPr>
              <a:t>号软件错误造成了一部分数据丢失，阿波罗</a:t>
            </a:r>
            <a:r>
              <a:rPr lang="en-US" altLang="zh-CN" sz="2800" b="1" dirty="0" smtClean="0">
                <a:solidFill>
                  <a:srgbClr val="000000"/>
                </a:solidFill>
                <a:latin typeface="微软雅黑" panose="020B0503020204020204" pitchFamily="34" charset="-122"/>
                <a:ea typeface="微软雅黑" panose="020B0503020204020204" pitchFamily="34" charset="-122"/>
              </a:rPr>
              <a:t>14</a:t>
            </a:r>
            <a:r>
              <a:rPr lang="zh-CN" altLang="en-US" sz="2800" b="1" dirty="0" smtClean="0">
                <a:solidFill>
                  <a:srgbClr val="000000"/>
                </a:solidFill>
                <a:latin typeface="微软雅黑" panose="020B0503020204020204" pitchFamily="34" charset="-122"/>
                <a:ea typeface="微软雅黑" panose="020B0503020204020204" pitchFamily="34" charset="-122"/>
              </a:rPr>
              <a:t>号在整个飞行过程中，出现了</a:t>
            </a:r>
            <a:r>
              <a:rPr lang="en-US" altLang="zh-CN" sz="2800" b="1" dirty="0" smtClean="0">
                <a:solidFill>
                  <a:srgbClr val="000000"/>
                </a:solidFill>
                <a:latin typeface="微软雅黑" panose="020B0503020204020204" pitchFamily="34" charset="-122"/>
                <a:ea typeface="微软雅黑" panose="020B0503020204020204" pitchFamily="34" charset="-122"/>
              </a:rPr>
              <a:t>18</a:t>
            </a:r>
            <a:r>
              <a:rPr lang="zh-CN" altLang="en-US" sz="2800" b="1" dirty="0" smtClean="0">
                <a:solidFill>
                  <a:srgbClr val="000000"/>
                </a:solidFill>
                <a:latin typeface="微软雅黑" panose="020B0503020204020204" pitchFamily="34" charset="-122"/>
                <a:ea typeface="微软雅黑" panose="020B0503020204020204" pitchFamily="34" charset="-122"/>
              </a:rPr>
              <a:t>个软件错误</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可以说早期软件的可靠性几乎就得不到保证</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随着计算机科学的发展，软件需求量不断增大，它的要求、复杂度、开发成本业越来越高，单软件开发方法和技术仍然停留在“小程序”、“个体化”的操作上面，使得软件设计犹如泥潭，设计者深陷其中</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50713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DD9C3C-9215-435B-B785-EDABB84BA50A}"/>
              </a:ext>
            </a:extLst>
          </p:cNvPr>
          <p:cNvSpPr txBox="1"/>
          <p:nvPr/>
        </p:nvSpPr>
        <p:spPr>
          <a:xfrm>
            <a:off x="594702" y="2367171"/>
            <a:ext cx="11002596" cy="2123658"/>
          </a:xfrm>
          <a:prstGeom prst="rect">
            <a:avLst/>
          </a:prstGeom>
          <a:noFill/>
        </p:spPr>
        <p:txBody>
          <a:bodyPr wrap="square">
            <a:spAutoFit/>
          </a:bodyPr>
          <a:lstStyle/>
          <a:p>
            <a:pPr algn="ctr"/>
            <a:r>
              <a:rPr lang="zh-CN" altLang="en-US" sz="6600" b="1" dirty="0" smtClean="0">
                <a:latin typeface="Bahnschrift SemiBold Condensed" panose="020B0502040204020203" pitchFamily="34" charset="0"/>
              </a:rPr>
              <a:t>软件危机</a:t>
            </a:r>
            <a:endParaRPr lang="en-US" altLang="zh-CN" sz="6600" b="1" dirty="0" smtClean="0">
              <a:latin typeface="Bahnschrift SemiBold Condensed" panose="020B0502040204020203" pitchFamily="34" charset="0"/>
            </a:endParaRPr>
          </a:p>
          <a:p>
            <a:pPr algn="ctr"/>
            <a:r>
              <a:rPr lang="en-US" altLang="zh-CN" sz="6600" b="1" dirty="0">
                <a:latin typeface="Bahnschrift SemiBold Condensed" panose="020B0502040204020203" pitchFamily="34" charset="0"/>
              </a:rPr>
              <a:t>Software Crisis</a:t>
            </a:r>
            <a:endParaRPr lang="zh-CN" altLang="en-US" sz="6600" b="1" dirty="0">
              <a:latin typeface="Bahnschrift SemiBold Condensed" panose="020B0502040204020203" pitchFamily="34" charset="0"/>
            </a:endParaRPr>
          </a:p>
        </p:txBody>
      </p:sp>
    </p:spTree>
    <p:extLst>
      <p:ext uri="{BB962C8B-B14F-4D97-AF65-F5344CB8AC3E}">
        <p14:creationId xmlns:p14="http://schemas.microsoft.com/office/powerpoint/2010/main" val="34813528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4083702" y="1156515"/>
            <a:ext cx="4214322" cy="5313295"/>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软件工程基础</a:t>
            </a:r>
            <a:r>
              <a:rPr lang="en-US" altLang="zh-CN" sz="2000" b="1" dirty="0" smtClean="0">
                <a:latin typeface="微软雅黑" panose="020B0503020204020204" pitchFamily="34" charset="-122"/>
                <a:ea typeface="微软雅黑" panose="020B0503020204020204" pitchFamily="34" charset="-122"/>
              </a:rPr>
              <a:t>/</a:t>
            </a:r>
            <a:r>
              <a:rPr lang="zh-CN" altLang="en-US" sz="2000" b="1" dirty="0" smtClean="0">
                <a:latin typeface="微软雅黑" panose="020B0503020204020204" pitchFamily="34" charset="-122"/>
                <a:ea typeface="微软雅黑" panose="020B0503020204020204" pitchFamily="34" charset="-122"/>
              </a:rPr>
              <a:t>软件生命周期</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软件过程模型</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软件项目管理</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系统分析方法与问题定义</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需求分析与需求获取</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用例建模与用例描述</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结构化系统分析与设计</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面向对象方法概述</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面向对象建模与</a:t>
            </a:r>
            <a:r>
              <a:rPr lang="en-US" altLang="zh-CN" sz="2000" b="1" dirty="0" smtClean="0">
                <a:latin typeface="微软雅黑" panose="020B0503020204020204" pitchFamily="34" charset="-122"/>
                <a:ea typeface="微软雅黑" panose="020B0503020204020204" pitchFamily="34" charset="-122"/>
              </a:rPr>
              <a:t>UML</a:t>
            </a: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软件系统动态建模</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软件系统静态建模</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数据库设计</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综合案例分析</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考前复习</a:t>
            </a:r>
            <a:endParaRPr lang="en-US" altLang="zh-CN" sz="2000" b="1" dirty="0" smtClean="0">
              <a:latin typeface="微软雅黑" panose="020B0503020204020204" pitchFamily="34" charset="-122"/>
              <a:ea typeface="微软雅黑" panose="020B0503020204020204" pitchFamily="34" charset="-122"/>
            </a:endParaRPr>
          </a:p>
          <a:p>
            <a:pPr marL="0" indent="0" algn="just">
              <a:lnSpc>
                <a:spcPct val="100000"/>
              </a:lnSpc>
              <a:spcBef>
                <a:spcPct val="20000"/>
              </a:spcBef>
              <a:buNone/>
              <a:defRPr/>
            </a:pPr>
            <a:endParaRPr lang="zh-CN" altLang="en-US" sz="2000" b="1" dirty="0">
              <a:latin typeface="微软雅黑" panose="020B0503020204020204" pitchFamily="34" charset="-122"/>
              <a:ea typeface="微软雅黑" panose="020B0503020204020204" pitchFamily="34" charset="-122"/>
            </a:endParaRPr>
          </a:p>
        </p:txBody>
      </p:sp>
      <p:sp>
        <p:nvSpPr>
          <p:cNvPr id="3" name="Title 1">
            <a:extLst>
              <a:ext uri="{FF2B5EF4-FFF2-40B4-BE49-F238E27FC236}">
                <a16:creationId xmlns:a16="http://schemas.microsoft.com/office/drawing/2014/main" id="{EB14362D-CFD4-4362-A8C1-4EE5210F9EB2}"/>
              </a:ext>
            </a:extLst>
          </p:cNvPr>
          <p:cNvSpPr txBox="1">
            <a:spLocks noChangeArrowheads="1"/>
          </p:cNvSpPr>
          <p:nvPr/>
        </p:nvSpPr>
        <p:spPr>
          <a:xfrm>
            <a:off x="4365499" y="45961"/>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课程计划</a:t>
            </a:r>
            <a:endParaRPr lang="zh-CN" altLang="en-US" sz="3600" dirty="0">
              <a:latin typeface="微软雅黑" panose="020B0503020204020204" pitchFamily="34" charset="-122"/>
              <a:ea typeface="微软雅黑" panose="020B0503020204020204" pitchFamily="34" charset="-122"/>
            </a:endParaRPr>
          </a:p>
        </p:txBody>
      </p:sp>
      <p:sp>
        <p:nvSpPr>
          <p:cNvPr id="4" name="左大括号 3"/>
          <p:cNvSpPr/>
          <p:nvPr/>
        </p:nvSpPr>
        <p:spPr>
          <a:xfrm>
            <a:off x="3784121" y="1156515"/>
            <a:ext cx="138022" cy="1069100"/>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7" name="左大括号 6"/>
          <p:cNvSpPr/>
          <p:nvPr/>
        </p:nvSpPr>
        <p:spPr>
          <a:xfrm>
            <a:off x="3784121" y="5871713"/>
            <a:ext cx="161559" cy="388190"/>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8" name="左大括号 7"/>
          <p:cNvSpPr/>
          <p:nvPr/>
        </p:nvSpPr>
        <p:spPr>
          <a:xfrm>
            <a:off x="3784121" y="5239109"/>
            <a:ext cx="161559" cy="632604"/>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14" name="左大括号 13"/>
          <p:cNvSpPr/>
          <p:nvPr/>
        </p:nvSpPr>
        <p:spPr>
          <a:xfrm>
            <a:off x="3779170" y="3738509"/>
            <a:ext cx="138022" cy="1330768"/>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2" name="文本框 1"/>
          <p:cNvSpPr txBox="1"/>
          <p:nvPr/>
        </p:nvSpPr>
        <p:spPr>
          <a:xfrm>
            <a:off x="1621766" y="1506399"/>
            <a:ext cx="1850186" cy="369332"/>
          </a:xfrm>
          <a:prstGeom prst="rect">
            <a:avLst/>
          </a:prstGeom>
          <a:noFill/>
        </p:spPr>
        <p:txBody>
          <a:bodyPr wrap="none" rtlCol="0">
            <a:spAutoFit/>
          </a:bodyPr>
          <a:lstStyle/>
          <a:p>
            <a:r>
              <a:rPr lang="zh-CN" altLang="en-US" b="1" dirty="0" smtClean="0">
                <a:latin typeface="微软雅黑" panose="020B0503020204020204" pitchFamily="34" charset="-122"/>
                <a:ea typeface="微软雅黑" panose="020B0503020204020204" pitchFamily="34" charset="-122"/>
              </a:rPr>
              <a:t>软件工程的基础</a:t>
            </a:r>
            <a:endParaRPr lang="zh-CN" altLang="en-US" b="1" dirty="0">
              <a:latin typeface="微软雅黑" panose="020B0503020204020204" pitchFamily="34" charset="-122"/>
              <a:ea typeface="微软雅黑" panose="020B0503020204020204" pitchFamily="34" charset="-122"/>
            </a:endParaRPr>
          </a:p>
        </p:txBody>
      </p:sp>
      <p:grpSp>
        <p:nvGrpSpPr>
          <p:cNvPr id="5" name="组合 4"/>
          <p:cNvGrpSpPr/>
          <p:nvPr/>
        </p:nvGrpSpPr>
        <p:grpSpPr>
          <a:xfrm>
            <a:off x="912191" y="2338334"/>
            <a:ext cx="3088256" cy="1330768"/>
            <a:chOff x="912191" y="2338334"/>
            <a:chExt cx="3088256" cy="1330768"/>
          </a:xfrm>
        </p:grpSpPr>
        <p:sp>
          <p:nvSpPr>
            <p:cNvPr id="6" name="左大括号 5"/>
            <p:cNvSpPr/>
            <p:nvPr/>
          </p:nvSpPr>
          <p:spPr>
            <a:xfrm>
              <a:off x="3784121" y="2338334"/>
              <a:ext cx="138022" cy="1330768"/>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10" name="文本框 9"/>
            <p:cNvSpPr txBox="1"/>
            <p:nvPr/>
          </p:nvSpPr>
          <p:spPr>
            <a:xfrm>
              <a:off x="912191" y="2703988"/>
              <a:ext cx="3088256" cy="646331"/>
            </a:xfrm>
            <a:prstGeom prst="rect">
              <a:avLst/>
            </a:prstGeom>
            <a:noFill/>
          </p:spPr>
          <p:txBody>
            <a:bodyPr wrap="square" rtlCol="0">
              <a:spAutoFit/>
            </a:bodyPr>
            <a:lstStyle/>
            <a:p>
              <a:pPr algn="ctr"/>
              <a:r>
                <a:rPr lang="zh-CN" altLang="en-US" b="1" dirty="0" smtClean="0">
                  <a:latin typeface="微软雅黑" panose="020B0503020204020204" pitchFamily="34" charset="-122"/>
                  <a:ea typeface="微软雅黑" panose="020B0503020204020204" pitchFamily="34" charset="-122"/>
                </a:rPr>
                <a:t>系统分析与需求描述</a:t>
              </a:r>
              <a:endParaRPr lang="en-US" altLang="zh-CN" b="1" dirty="0" smtClean="0">
                <a:latin typeface="微软雅黑" panose="020B0503020204020204" pitchFamily="34" charset="-122"/>
                <a:ea typeface="微软雅黑" panose="020B0503020204020204" pitchFamily="34" charset="-122"/>
              </a:endParaRPr>
            </a:p>
            <a:p>
              <a:pPr algn="ctr"/>
              <a:r>
                <a:rPr lang="zh-CN" altLang="en-US" b="1" dirty="0" smtClean="0">
                  <a:latin typeface="微软雅黑" panose="020B0503020204020204" pitchFamily="34" charset="-122"/>
                  <a:ea typeface="微软雅黑" panose="020B0503020204020204" pitchFamily="34" charset="-122"/>
                </a:rPr>
                <a:t>结构化设计方法</a:t>
              </a:r>
              <a:endParaRPr lang="zh-CN" altLang="en-US" b="1" dirty="0">
                <a:latin typeface="微软雅黑" panose="020B0503020204020204" pitchFamily="34" charset="-122"/>
                <a:ea typeface="微软雅黑" panose="020B0503020204020204" pitchFamily="34" charset="-122"/>
              </a:endParaRPr>
            </a:p>
          </p:txBody>
        </p:sp>
      </p:grpSp>
      <p:sp>
        <p:nvSpPr>
          <p:cNvPr id="12" name="文本框 11"/>
          <p:cNvSpPr txBox="1"/>
          <p:nvPr/>
        </p:nvSpPr>
        <p:spPr>
          <a:xfrm>
            <a:off x="1325240" y="4178576"/>
            <a:ext cx="2262158" cy="369332"/>
          </a:xfrm>
          <a:prstGeom prst="rect">
            <a:avLst/>
          </a:prstGeom>
          <a:noFill/>
        </p:spPr>
        <p:txBody>
          <a:bodyPr wrap="none" rtlCol="0">
            <a:spAutoFit/>
          </a:bodyPr>
          <a:lstStyle/>
          <a:p>
            <a:r>
              <a:rPr lang="zh-CN" altLang="en-US" b="1" dirty="0" smtClean="0">
                <a:latin typeface="微软雅黑" panose="020B0503020204020204" pitchFamily="34" charset="-122"/>
                <a:ea typeface="微软雅黑" panose="020B0503020204020204" pitchFamily="34" charset="-122"/>
              </a:rPr>
              <a:t>面向对象的设计方法</a:t>
            </a:r>
            <a:endParaRPr lang="zh-CN" altLang="en-US"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39501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animBg="1"/>
      <p:bldP spid="14" grpId="0" animBg="1"/>
      <p:bldP spid="2" grpId="0"/>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a:latin typeface="微软雅黑" panose="020B0503020204020204" pitchFamily="34" charset="-122"/>
                <a:ea typeface="微软雅黑" panose="020B0503020204020204" pitchFamily="34" charset="-122"/>
              </a:rPr>
              <a:t>软件危机</a:t>
            </a: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167862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软件</a:t>
            </a:r>
            <a:r>
              <a:rPr lang="zh-CN" altLang="en-US" sz="2800" b="1" dirty="0" smtClean="0">
                <a:solidFill>
                  <a:srgbClr val="000000"/>
                </a:solidFill>
                <a:latin typeface="微软雅黑" panose="020B0503020204020204" pitchFamily="34" charset="-122"/>
                <a:ea typeface="微软雅黑" panose="020B0503020204020204" pitchFamily="34" charset="-122"/>
              </a:rPr>
              <a:t>危机的概念是</a:t>
            </a:r>
            <a:r>
              <a:rPr lang="en-US" altLang="zh-CN" sz="2800" b="1" dirty="0" smtClean="0">
                <a:solidFill>
                  <a:srgbClr val="000000"/>
                </a:solidFill>
                <a:latin typeface="微软雅黑" panose="020B0503020204020204" pitchFamily="34" charset="-122"/>
                <a:ea typeface="微软雅黑" panose="020B0503020204020204" pitchFamily="34" charset="-122"/>
              </a:rPr>
              <a:t>1968</a:t>
            </a:r>
            <a:r>
              <a:rPr lang="zh-CN" altLang="en-US" sz="2800" b="1" dirty="0">
                <a:solidFill>
                  <a:srgbClr val="000000"/>
                </a:solidFill>
                <a:latin typeface="微软雅黑" panose="020B0503020204020204" pitchFamily="34" charset="-122"/>
                <a:ea typeface="微软雅黑" panose="020B0503020204020204" pitchFamily="34" charset="-122"/>
              </a:rPr>
              <a:t>年北大西洋公约组织（</a:t>
            </a:r>
            <a:r>
              <a:rPr lang="en-US" altLang="zh-CN" sz="2800" b="1" dirty="0">
                <a:solidFill>
                  <a:srgbClr val="000000"/>
                </a:solidFill>
                <a:latin typeface="微软雅黑" panose="020B0503020204020204" pitchFamily="34" charset="-122"/>
                <a:ea typeface="微软雅黑" panose="020B0503020204020204" pitchFamily="34" charset="-122"/>
              </a:rPr>
              <a:t>NATO</a:t>
            </a:r>
            <a:r>
              <a:rPr lang="zh-CN" altLang="en-US" sz="2800" b="1" dirty="0" smtClean="0">
                <a:solidFill>
                  <a:srgbClr val="000000"/>
                </a:solidFill>
                <a:latin typeface="微软雅黑" panose="020B0503020204020204" pitchFamily="34" charset="-122"/>
                <a:ea typeface="微软雅黑" panose="020B0503020204020204" pitchFamily="34" charset="-122"/>
              </a:rPr>
              <a:t>）的计算机科学家在联邦德国召开的国际学术会议上第一次被提出</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主要</a:t>
            </a:r>
            <a:r>
              <a:rPr lang="zh-CN" altLang="en-US" sz="2800" b="1" dirty="0">
                <a:solidFill>
                  <a:srgbClr val="000000"/>
                </a:solidFill>
                <a:latin typeface="微软雅黑" panose="020B0503020204020204" pitchFamily="34" charset="-122"/>
                <a:ea typeface="微软雅黑" panose="020B0503020204020204" pitchFamily="34" charset="-122"/>
              </a:rPr>
              <a:t>表现为：软件的发展速度远远滞后于硬件的发展速度，不能满足社会日益增长的软件需求。软件开发周期长、成本高、质量差、维护</a:t>
            </a:r>
            <a:r>
              <a:rPr lang="zh-CN" altLang="en-US" sz="2800" b="1" dirty="0" smtClean="0">
                <a:solidFill>
                  <a:srgbClr val="000000"/>
                </a:solidFill>
                <a:latin typeface="微软雅黑" panose="020B0503020204020204" pitchFamily="34" charset="-122"/>
                <a:ea typeface="微软雅黑" panose="020B0503020204020204" pitchFamily="34" charset="-122"/>
              </a:rPr>
              <a:t>困难</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51489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0" y="732930"/>
            <a:ext cx="11082624"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algn="just">
              <a:defRPr/>
            </a:pPr>
            <a:r>
              <a:rPr lang="en-US" altLang="zh-CN" sz="3600" dirty="0" smtClean="0">
                <a:solidFill>
                  <a:srgbClr val="000000"/>
                </a:solidFill>
                <a:latin typeface="微软雅黑" panose="020B0503020204020204" pitchFamily="34" charset="-122"/>
                <a:ea typeface="微软雅黑" panose="020B0503020204020204" pitchFamily="34" charset="-122"/>
              </a:rPr>
              <a:t>IBM </a:t>
            </a:r>
            <a:r>
              <a:rPr lang="en-US" altLang="zh-CN" sz="3600" dirty="0">
                <a:solidFill>
                  <a:srgbClr val="000000"/>
                </a:solidFill>
                <a:latin typeface="微软雅黑" panose="020B0503020204020204" pitchFamily="34" charset="-122"/>
                <a:ea typeface="微软雅黑" panose="020B0503020204020204" pitchFamily="34" charset="-122"/>
              </a:rPr>
              <a:t>360</a:t>
            </a:r>
            <a:r>
              <a:rPr lang="zh-CN" altLang="en-US" sz="3600" dirty="0">
                <a:solidFill>
                  <a:srgbClr val="000000"/>
                </a:solidFill>
                <a:latin typeface="微软雅黑" panose="020B0503020204020204" pitchFamily="34" charset="-122"/>
                <a:ea typeface="微软雅黑" panose="020B0503020204020204" pitchFamily="34" charset="-122"/>
              </a:rPr>
              <a:t>机的</a:t>
            </a:r>
            <a:r>
              <a:rPr lang="zh-CN" altLang="en-US" sz="3600" dirty="0" smtClean="0">
                <a:solidFill>
                  <a:srgbClr val="000000"/>
                </a:solidFill>
                <a:latin typeface="微软雅黑" panose="020B0503020204020204" pitchFamily="34" charset="-122"/>
                <a:ea typeface="微软雅黑" panose="020B0503020204020204" pitchFamily="34" charset="-122"/>
              </a:rPr>
              <a:t>操作系统</a:t>
            </a:r>
            <a:endParaRPr lang="zh-CN" altLang="en-US" sz="3600" dirty="0">
              <a:solidFill>
                <a:srgbClr val="000000"/>
              </a:solidFill>
              <a:latin typeface="微软雅黑" panose="020B0503020204020204" pitchFamily="34" charset="-122"/>
              <a:ea typeface="微软雅黑" panose="020B0503020204020204" pitchFamily="34" charset="-122"/>
            </a:endParaRPr>
          </a:p>
          <a:p>
            <a:pPr lvl="0">
              <a:defRPr/>
            </a:pP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4328310"/>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endParaRPr lang="en-US" altLang="zh-CN" sz="2800" b="1" dirty="0">
              <a:solidFill>
                <a:srgbClr val="000000"/>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2636201" y="1451957"/>
            <a:ext cx="6669686" cy="4533207"/>
          </a:xfrm>
          <a:prstGeom prst="rect">
            <a:avLst/>
          </a:prstGeom>
        </p:spPr>
      </p:pic>
    </p:spTree>
    <p:extLst>
      <p:ext uri="{BB962C8B-B14F-4D97-AF65-F5344CB8AC3E}">
        <p14:creationId xmlns:p14="http://schemas.microsoft.com/office/powerpoint/2010/main" val="321604394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a:latin typeface="微软雅黑" panose="020B0503020204020204" pitchFamily="34" charset="-122"/>
                <a:ea typeface="微软雅黑" panose="020B0503020204020204" pitchFamily="34" charset="-122"/>
              </a:rPr>
              <a:t>软件</a:t>
            </a:r>
            <a:r>
              <a:rPr lang="zh-CN" altLang="en-US" sz="3600" dirty="0" smtClean="0">
                <a:latin typeface="微软雅黑" panose="020B0503020204020204" pitchFamily="34" charset="-122"/>
                <a:ea typeface="微软雅黑" panose="020B0503020204020204" pitchFamily="34" charset="-122"/>
              </a:rPr>
              <a:t>危机主要有以下典型表现</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407471"/>
            <a:ext cx="11082624" cy="5668737"/>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457200" lvl="0" indent="-457200">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对软件开发成本和进度的估计常常很不</a:t>
            </a:r>
            <a:r>
              <a:rPr lang="zh-CN" altLang="en-US" sz="2400" b="1" dirty="0" smtClean="0">
                <a:solidFill>
                  <a:srgbClr val="000000"/>
                </a:solidFill>
                <a:latin typeface="微软雅黑" panose="020B0503020204020204" pitchFamily="34" charset="-122"/>
                <a:ea typeface="微软雅黑" panose="020B0503020204020204" pitchFamily="34" charset="-122"/>
              </a:rPr>
              <a:t>准确</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用户对“已完成的”软件系统不满意的现象经常</a:t>
            </a:r>
            <a:r>
              <a:rPr lang="zh-CN" altLang="en-US" sz="2400" b="1" dirty="0" smtClean="0">
                <a:solidFill>
                  <a:srgbClr val="000000"/>
                </a:solidFill>
                <a:latin typeface="微软雅黑" panose="020B0503020204020204" pitchFamily="34" charset="-122"/>
                <a:ea typeface="微软雅黑" panose="020B0503020204020204" pitchFamily="34" charset="-122"/>
              </a:rPr>
              <a:t>发生</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软件产品的质量往往</a:t>
            </a:r>
            <a:r>
              <a:rPr lang="zh-CN" altLang="en-US" sz="2400" b="1" dirty="0" smtClean="0">
                <a:solidFill>
                  <a:srgbClr val="000000"/>
                </a:solidFill>
                <a:latin typeface="微软雅黑" panose="020B0503020204020204" pitchFamily="34" charset="-122"/>
                <a:ea typeface="微软雅黑" panose="020B0503020204020204" pitchFamily="34" charset="-122"/>
              </a:rPr>
              <a:t>靠不住</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软件常常是不可维护</a:t>
            </a:r>
            <a:r>
              <a:rPr lang="zh-CN" altLang="en-US" sz="2400" b="1" dirty="0" smtClean="0">
                <a:solidFill>
                  <a:srgbClr val="000000"/>
                </a:solidFill>
                <a:latin typeface="微软雅黑" panose="020B0503020204020204" pitchFamily="34" charset="-122"/>
                <a:ea typeface="微软雅黑" panose="020B0503020204020204" pitchFamily="34" charset="-122"/>
              </a:rPr>
              <a:t>的</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软件通常没有适当的文档</a:t>
            </a:r>
            <a:r>
              <a:rPr lang="zh-CN" altLang="en-US" sz="2400" b="1" dirty="0" smtClean="0">
                <a:solidFill>
                  <a:srgbClr val="000000"/>
                </a:solidFill>
                <a:latin typeface="微软雅黑" panose="020B0503020204020204" pitchFamily="34" charset="-122"/>
                <a:ea typeface="微软雅黑" panose="020B0503020204020204" pitchFamily="34" charset="-122"/>
              </a:rPr>
              <a:t>资料</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软件成本在计算机系统总成本中所占的比例逐年</a:t>
            </a:r>
            <a:r>
              <a:rPr lang="zh-CN" altLang="en-US" sz="2400" b="1" dirty="0" smtClean="0">
                <a:solidFill>
                  <a:srgbClr val="000000"/>
                </a:solidFill>
                <a:latin typeface="微软雅黑" panose="020B0503020204020204" pitchFamily="34" charset="-122"/>
                <a:ea typeface="微软雅黑" panose="020B0503020204020204" pitchFamily="34" charset="-122"/>
              </a:rPr>
              <a:t>上升</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软件开发生产率提高的速度，既跟不上硬件的发展速度，也远远跟不上计算机应用迅速普及深入的趋势</a:t>
            </a:r>
          </a:p>
        </p:txBody>
      </p:sp>
    </p:spTree>
    <p:extLst>
      <p:ext uri="{BB962C8B-B14F-4D97-AF65-F5344CB8AC3E}">
        <p14:creationId xmlns:p14="http://schemas.microsoft.com/office/powerpoint/2010/main" val="1841501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11082624"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a:latin typeface="微软雅黑" panose="020B0503020204020204" pitchFamily="34" charset="-122"/>
                <a:ea typeface="微软雅黑" panose="020B0503020204020204" pitchFamily="34" charset="-122"/>
              </a:rPr>
              <a:t>除了软件本身的特点，软件危机发生的主要原因</a:t>
            </a:r>
            <a:r>
              <a:rPr lang="zh-CN" altLang="en-US" sz="3600" dirty="0" smtClean="0">
                <a:latin typeface="微软雅黑" panose="020B0503020204020204" pitchFamily="34" charset="-122"/>
                <a:ea typeface="微软雅黑" panose="020B0503020204020204" pitchFamily="34" charset="-122"/>
              </a:rPr>
              <a:t>有</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407471"/>
            <a:ext cx="11361305" cy="5668737"/>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缺乏软件开发的经验和有关软件开发数据的积累，使得开发工作的计划很难</a:t>
            </a:r>
            <a:r>
              <a:rPr lang="zh-CN" altLang="en-US" sz="2400" b="1" dirty="0" smtClean="0">
                <a:solidFill>
                  <a:srgbClr val="000000"/>
                </a:solidFill>
                <a:latin typeface="微软雅黑" panose="020B0503020204020204" pitchFamily="34" charset="-122"/>
                <a:ea typeface="微软雅黑" panose="020B0503020204020204" pitchFamily="34" charset="-122"/>
              </a:rPr>
              <a:t>制定</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软件人员与用户的交流存在障碍，使得获取的需求不充分或存在错误 </a:t>
            </a:r>
          </a:p>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软件开发过程不规范。如，没有真正了解用户的需求就开始编程序</a:t>
            </a:r>
            <a:r>
              <a:rPr lang="zh-CN" altLang="en-US" sz="2400" b="1" dirty="0" smtClean="0">
                <a:solidFill>
                  <a:srgbClr val="000000"/>
                </a:solidFill>
                <a:latin typeface="微软雅黑" panose="020B0503020204020204" pitchFamily="34" charset="-122"/>
                <a:ea typeface="微软雅黑" panose="020B0503020204020204" pitchFamily="34" charset="-122"/>
              </a:rPr>
              <a:t>。</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随着软件规模的增大，其复杂性往往会呈指数级</a:t>
            </a:r>
            <a:r>
              <a:rPr lang="zh-CN" altLang="en-US" sz="2400" b="1" dirty="0" smtClean="0">
                <a:solidFill>
                  <a:srgbClr val="000000"/>
                </a:solidFill>
                <a:latin typeface="微软雅黑" panose="020B0503020204020204" pitchFamily="34" charset="-122"/>
                <a:ea typeface="微软雅黑" panose="020B0503020204020204" pitchFamily="34" charset="-122"/>
              </a:rPr>
              <a:t>升高，需要</a:t>
            </a:r>
            <a:r>
              <a:rPr lang="zh-CN" altLang="en-US" sz="2400" b="1" dirty="0">
                <a:solidFill>
                  <a:srgbClr val="000000"/>
                </a:solidFill>
                <a:latin typeface="微软雅黑" panose="020B0503020204020204" pitchFamily="34" charset="-122"/>
                <a:ea typeface="微软雅黑" panose="020B0503020204020204" pitchFamily="34" charset="-122"/>
              </a:rPr>
              <a:t>很多人分工协作，不仅涉及技术问题，更重要的是必须有科学严格的</a:t>
            </a:r>
            <a:r>
              <a:rPr lang="zh-CN" altLang="en-US" sz="2400" b="1" dirty="0" smtClean="0">
                <a:solidFill>
                  <a:srgbClr val="000000"/>
                </a:solidFill>
                <a:latin typeface="微软雅黑" panose="020B0503020204020204" pitchFamily="34" charset="-122"/>
                <a:ea typeface="微软雅黑" panose="020B0503020204020204" pitchFamily="34" charset="-122"/>
              </a:rPr>
              <a:t>管理</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缺少有效的软件评测手段，提交用户的软件质量不能完全保证</a:t>
            </a:r>
            <a:r>
              <a:rPr lang="zh-CN" altLang="en-US" sz="2400" b="1" dirty="0" smtClean="0">
                <a:solidFill>
                  <a:srgbClr val="000000"/>
                </a:solidFill>
                <a:latin typeface="微软雅黑" panose="020B0503020204020204" pitchFamily="34" charset="-122"/>
                <a:ea typeface="微软雅黑" panose="020B0503020204020204" pitchFamily="34" charset="-122"/>
              </a:rPr>
              <a:t>。</a:t>
            </a:r>
            <a:endParaRPr lang="zh-CN" altLang="en-US" sz="24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06900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solidFill>
                  <a:srgbClr val="FF0000"/>
                </a:solidFill>
                <a:latin typeface="微软雅黑" panose="020B0503020204020204" pitchFamily="34" charset="-122"/>
                <a:ea typeface="微软雅黑" panose="020B0503020204020204" pitchFamily="34" charset="-122"/>
              </a:rPr>
              <a:t>如何摆脱软件危机？</a:t>
            </a:r>
            <a:endParaRPr lang="zh-CN" altLang="en-US" sz="3600" dirty="0">
              <a:solidFill>
                <a:srgbClr val="FF0000"/>
              </a:solidFill>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3547750"/>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彻底消除“软件就是程序”的错误</a:t>
            </a:r>
            <a:r>
              <a:rPr lang="zh-CN" altLang="en-US" sz="2400" b="1" dirty="0" smtClean="0">
                <a:solidFill>
                  <a:srgbClr val="000000"/>
                </a:solidFill>
                <a:latin typeface="微软雅黑" panose="020B0503020204020204" pitchFamily="34" charset="-122"/>
                <a:ea typeface="微软雅黑" panose="020B0503020204020204" pitchFamily="34" charset="-122"/>
              </a:rPr>
              <a:t>观念</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充分认识到软件开发应该是一种组织良好、管理严密、各类人员协同配合、共同完成的</a:t>
            </a:r>
            <a:r>
              <a:rPr lang="zh-CN" altLang="en-US" sz="2400" b="1" dirty="0" smtClean="0">
                <a:solidFill>
                  <a:srgbClr val="000000"/>
                </a:solidFill>
                <a:latin typeface="微软雅黑" panose="020B0503020204020204" pitchFamily="34" charset="-122"/>
                <a:ea typeface="微软雅黑" panose="020B0503020204020204" pitchFamily="34" charset="-122"/>
              </a:rPr>
              <a:t>工程项目</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推广和使用在实践中总结出来的开发软件的成功技术、方法和</a:t>
            </a:r>
            <a:r>
              <a:rPr lang="zh-CN" altLang="en-US" sz="2400" b="1" dirty="0" smtClean="0">
                <a:solidFill>
                  <a:srgbClr val="000000"/>
                </a:solidFill>
                <a:latin typeface="微软雅黑" panose="020B0503020204020204" pitchFamily="34" charset="-122"/>
                <a:ea typeface="微软雅黑" panose="020B0503020204020204" pitchFamily="34" charset="-122"/>
              </a:rPr>
              <a:t>工具</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按工程化的原则和方法组织软件开发</a:t>
            </a:r>
            <a:r>
              <a:rPr lang="zh-CN" altLang="en-US" sz="2400" b="1" dirty="0" smtClean="0">
                <a:solidFill>
                  <a:srgbClr val="000000"/>
                </a:solidFill>
                <a:latin typeface="微软雅黑" panose="020B0503020204020204" pitchFamily="34" charset="-122"/>
                <a:ea typeface="微软雅黑" panose="020B0503020204020204" pitchFamily="34" charset="-122"/>
              </a:rPr>
              <a:t>工作</a:t>
            </a:r>
            <a:endParaRPr lang="zh-CN" altLang="en-US" sz="24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6744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DD9C3C-9215-435B-B785-EDABB84BA50A}"/>
              </a:ext>
            </a:extLst>
          </p:cNvPr>
          <p:cNvSpPr txBox="1"/>
          <p:nvPr/>
        </p:nvSpPr>
        <p:spPr>
          <a:xfrm>
            <a:off x="594702" y="2367171"/>
            <a:ext cx="11002596" cy="2123658"/>
          </a:xfrm>
          <a:prstGeom prst="rect">
            <a:avLst/>
          </a:prstGeom>
          <a:noFill/>
        </p:spPr>
        <p:txBody>
          <a:bodyPr wrap="square">
            <a:spAutoFit/>
          </a:bodyPr>
          <a:lstStyle/>
          <a:p>
            <a:pPr algn="ctr"/>
            <a:r>
              <a:rPr lang="zh-CN" altLang="en-US" sz="6600" b="1" dirty="0" smtClean="0">
                <a:latin typeface="Bahnschrift SemiBold Condensed" panose="020B0502040204020203" pitchFamily="34" charset="0"/>
              </a:rPr>
              <a:t>软件工程</a:t>
            </a:r>
            <a:endParaRPr lang="en-US" altLang="zh-CN" sz="6600" b="1" dirty="0" smtClean="0">
              <a:latin typeface="Bahnschrift SemiBold Condensed" panose="020B0502040204020203" pitchFamily="34" charset="0"/>
            </a:endParaRPr>
          </a:p>
          <a:p>
            <a:pPr algn="ctr"/>
            <a:r>
              <a:rPr lang="en-US" altLang="zh-CN" sz="6600" b="1" dirty="0">
                <a:latin typeface="Bahnschrift SemiBold Condensed" panose="020B0502040204020203" pitchFamily="34" charset="0"/>
              </a:rPr>
              <a:t>Software Engineering</a:t>
            </a:r>
            <a:endParaRPr lang="zh-CN" altLang="en-US" sz="6600" b="1" dirty="0">
              <a:latin typeface="Bahnschrift SemiBold Condensed" panose="020B0502040204020203" pitchFamily="34" charset="0"/>
            </a:endParaRPr>
          </a:p>
        </p:txBody>
      </p:sp>
    </p:spTree>
    <p:extLst>
      <p:ext uri="{BB962C8B-B14F-4D97-AF65-F5344CB8AC3E}">
        <p14:creationId xmlns:p14="http://schemas.microsoft.com/office/powerpoint/2010/main" val="412826760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软件工程概念的提出</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167862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为了克服软件危机，</a:t>
            </a:r>
            <a:r>
              <a:rPr lang="en-US" altLang="zh-CN" sz="2800" b="1" dirty="0">
                <a:solidFill>
                  <a:srgbClr val="000000"/>
                </a:solidFill>
                <a:latin typeface="微软雅黑" panose="020B0503020204020204" pitchFamily="34" charset="-122"/>
                <a:ea typeface="微软雅黑" panose="020B0503020204020204" pitchFamily="34" charset="-122"/>
              </a:rPr>
              <a:t>1968</a:t>
            </a:r>
            <a:r>
              <a:rPr lang="zh-CN" altLang="en-US" sz="2800" b="1" dirty="0">
                <a:solidFill>
                  <a:srgbClr val="000000"/>
                </a:solidFill>
                <a:latin typeface="微软雅黑" panose="020B0503020204020204" pitchFamily="34" charset="-122"/>
                <a:ea typeface="微软雅黑" panose="020B0503020204020204" pitchFamily="34" charset="-122"/>
              </a:rPr>
              <a:t>年</a:t>
            </a:r>
            <a:r>
              <a:rPr lang="en-US" altLang="zh-CN" sz="2800" b="1" dirty="0">
                <a:solidFill>
                  <a:srgbClr val="000000"/>
                </a:solidFill>
                <a:latin typeface="微软雅黑" panose="020B0503020204020204" pitchFamily="34" charset="-122"/>
                <a:ea typeface="微软雅黑" panose="020B0503020204020204" pitchFamily="34" charset="-122"/>
              </a:rPr>
              <a:t>10</a:t>
            </a:r>
            <a:r>
              <a:rPr lang="zh-CN" altLang="en-US" sz="2800" b="1" dirty="0">
                <a:solidFill>
                  <a:srgbClr val="000000"/>
                </a:solidFill>
                <a:latin typeface="微软雅黑" panose="020B0503020204020204" pitchFamily="34" charset="-122"/>
                <a:ea typeface="微软雅黑" panose="020B0503020204020204" pitchFamily="34" charset="-122"/>
              </a:rPr>
              <a:t>月在北大西洋公约组织（</a:t>
            </a:r>
            <a:r>
              <a:rPr lang="en-US" altLang="zh-CN" sz="2800" b="1" dirty="0">
                <a:solidFill>
                  <a:srgbClr val="000000"/>
                </a:solidFill>
                <a:latin typeface="微软雅黑" panose="020B0503020204020204" pitchFamily="34" charset="-122"/>
                <a:ea typeface="微软雅黑" panose="020B0503020204020204" pitchFamily="34" charset="-122"/>
              </a:rPr>
              <a:t>NATO</a:t>
            </a:r>
            <a:r>
              <a:rPr lang="zh-CN" altLang="en-US" sz="2800" b="1" dirty="0">
                <a:solidFill>
                  <a:srgbClr val="000000"/>
                </a:solidFill>
                <a:latin typeface="微软雅黑" panose="020B0503020204020204" pitchFamily="34" charset="-122"/>
                <a:ea typeface="微软雅黑" panose="020B0503020204020204" pitchFamily="34" charset="-122"/>
              </a:rPr>
              <a:t>）召开的计算机科学会议上，</a:t>
            </a:r>
            <a:r>
              <a:rPr lang="en-US" altLang="zh-CN" sz="2800" b="1" dirty="0">
                <a:solidFill>
                  <a:srgbClr val="000000"/>
                </a:solidFill>
                <a:latin typeface="微软雅黑" panose="020B0503020204020204" pitchFamily="34" charset="-122"/>
                <a:ea typeface="微软雅黑" panose="020B0503020204020204" pitchFamily="34" charset="-122"/>
              </a:rPr>
              <a:t>Fritz Bauer</a:t>
            </a:r>
            <a:r>
              <a:rPr lang="zh-CN" altLang="en-US" sz="2800" b="1" dirty="0">
                <a:solidFill>
                  <a:srgbClr val="000000"/>
                </a:solidFill>
                <a:latin typeface="微软雅黑" panose="020B0503020204020204" pitchFamily="34" charset="-122"/>
                <a:ea typeface="微软雅黑" panose="020B0503020204020204" pitchFamily="34" charset="-122"/>
              </a:rPr>
              <a:t>首次提出“软件工程”的概念，试图将工程化方法应用于</a:t>
            </a:r>
            <a:r>
              <a:rPr lang="zh-CN" altLang="en-US" sz="2800" b="1" dirty="0" smtClean="0">
                <a:solidFill>
                  <a:srgbClr val="000000"/>
                </a:solidFill>
                <a:latin typeface="微软雅黑" panose="020B0503020204020204" pitchFamily="34" charset="-122"/>
                <a:ea typeface="微软雅黑" panose="020B0503020204020204" pitchFamily="34" charset="-122"/>
              </a:rPr>
              <a:t>软件开发</a:t>
            </a:r>
            <a:endParaRPr lang="zh-CN" altLang="en-US" sz="2800" b="1" dirty="0">
              <a:solidFill>
                <a:srgbClr val="000000"/>
              </a:solidFill>
              <a:latin typeface="微软雅黑" panose="020B0503020204020204" pitchFamily="34" charset="-122"/>
              <a:ea typeface="微软雅黑" panose="020B0503020204020204" pitchFamily="34" charset="-122"/>
            </a:endParaRPr>
          </a:p>
          <a:p>
            <a:pPr marL="0" lvl="0" indent="0">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在</a:t>
            </a:r>
            <a:r>
              <a:rPr lang="en-US" altLang="zh-CN" sz="2800" b="1" dirty="0">
                <a:solidFill>
                  <a:srgbClr val="000000"/>
                </a:solidFill>
                <a:latin typeface="微软雅黑" panose="020B0503020204020204" pitchFamily="34" charset="-122"/>
                <a:ea typeface="微软雅黑" panose="020B0503020204020204" pitchFamily="34" charset="-122"/>
              </a:rPr>
              <a:t>NATO</a:t>
            </a:r>
            <a:r>
              <a:rPr lang="zh-CN" altLang="en-US" sz="2800" b="1" dirty="0">
                <a:solidFill>
                  <a:srgbClr val="000000"/>
                </a:solidFill>
                <a:latin typeface="微软雅黑" panose="020B0503020204020204" pitchFamily="34" charset="-122"/>
                <a:ea typeface="微软雅黑" panose="020B0503020204020204" pitchFamily="34" charset="-122"/>
              </a:rPr>
              <a:t>会议上，</a:t>
            </a:r>
            <a:r>
              <a:rPr lang="en-US" altLang="zh-CN" sz="2800" b="1" dirty="0">
                <a:solidFill>
                  <a:srgbClr val="000000"/>
                </a:solidFill>
                <a:latin typeface="微软雅黑" panose="020B0503020204020204" pitchFamily="34" charset="-122"/>
                <a:ea typeface="微软雅黑" panose="020B0503020204020204" pitchFamily="34" charset="-122"/>
              </a:rPr>
              <a:t>Fritz </a:t>
            </a:r>
            <a:r>
              <a:rPr lang="en-US" altLang="zh-CN" sz="2800" b="1" dirty="0" smtClean="0">
                <a:solidFill>
                  <a:srgbClr val="000000"/>
                </a:solidFill>
                <a:latin typeface="微软雅黑" panose="020B0503020204020204" pitchFamily="34" charset="-122"/>
                <a:ea typeface="微软雅黑" panose="020B0503020204020204" pitchFamily="34" charset="-122"/>
              </a:rPr>
              <a:t>Bauer</a:t>
            </a:r>
            <a:r>
              <a:rPr lang="zh-CN" altLang="en-US" sz="2800" b="1" dirty="0" smtClean="0">
                <a:solidFill>
                  <a:srgbClr val="000000"/>
                </a:solidFill>
                <a:latin typeface="微软雅黑" panose="020B0503020204020204" pitchFamily="34" charset="-122"/>
                <a:ea typeface="微软雅黑" panose="020B0503020204020204" pitchFamily="34" charset="-122"/>
              </a:rPr>
              <a:t>（</a:t>
            </a:r>
            <a:r>
              <a:rPr lang="en-US" altLang="zh-CN" sz="2800" b="1" dirty="0">
                <a:solidFill>
                  <a:srgbClr val="000000"/>
                </a:solidFill>
                <a:latin typeface="微软雅黑" panose="020B0503020204020204" pitchFamily="34" charset="-122"/>
                <a:ea typeface="微软雅黑" panose="020B0503020204020204" pitchFamily="34" charset="-122"/>
              </a:rPr>
              <a:t>Friedrich L. Bauer</a:t>
            </a:r>
            <a:r>
              <a:rPr lang="zh-CN" altLang="en-US" sz="2800" b="1" dirty="0" smtClean="0">
                <a:solidFill>
                  <a:srgbClr val="000000"/>
                </a:solidFill>
                <a:latin typeface="微软雅黑" panose="020B0503020204020204" pitchFamily="34" charset="-122"/>
                <a:ea typeface="微软雅黑" panose="020B0503020204020204" pitchFamily="34" charset="-122"/>
              </a:rPr>
              <a:t>）对</a:t>
            </a:r>
            <a:r>
              <a:rPr lang="zh-CN" altLang="en-US" sz="2800" b="1" dirty="0">
                <a:solidFill>
                  <a:srgbClr val="000000"/>
                </a:solidFill>
                <a:latin typeface="微软雅黑" panose="020B0503020204020204" pitchFamily="34" charset="-122"/>
                <a:ea typeface="微软雅黑" panose="020B0503020204020204" pitchFamily="34" charset="-122"/>
              </a:rPr>
              <a:t>软件工程的定义是</a:t>
            </a:r>
            <a:r>
              <a:rPr lang="zh-CN" altLang="en-US" sz="2800" b="1" dirty="0" smtClean="0">
                <a:solidFill>
                  <a:srgbClr val="000000"/>
                </a:solidFill>
                <a:latin typeface="微软雅黑" panose="020B0503020204020204" pitchFamily="34" charset="-122"/>
                <a:ea typeface="微软雅黑" panose="020B0503020204020204" pitchFamily="34" charset="-122"/>
              </a:rPr>
              <a:t>：软件工程</a:t>
            </a:r>
            <a:r>
              <a:rPr lang="zh-CN" altLang="en-US" sz="2800" b="1" dirty="0">
                <a:solidFill>
                  <a:srgbClr val="000000"/>
                </a:solidFill>
                <a:latin typeface="微软雅黑" panose="020B0503020204020204" pitchFamily="34" charset="-122"/>
                <a:ea typeface="微软雅黑" panose="020B0503020204020204" pitchFamily="34" charset="-122"/>
              </a:rPr>
              <a:t>就是为了经济地获得可靠的且能在实际机器上有效地运行的软件，而建立和使用完善的工程</a:t>
            </a:r>
            <a:r>
              <a:rPr lang="zh-CN" altLang="en-US" sz="2800" b="1" dirty="0" smtClean="0">
                <a:solidFill>
                  <a:srgbClr val="000000"/>
                </a:solidFill>
                <a:latin typeface="微软雅黑" panose="020B0503020204020204" pitchFamily="34" charset="-122"/>
                <a:ea typeface="微软雅黑" panose="020B0503020204020204" pitchFamily="34" charset="-122"/>
              </a:rPr>
              <a:t>原理</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94097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DD9C3C-9215-435B-B785-EDABB84BA50A}"/>
              </a:ext>
            </a:extLst>
          </p:cNvPr>
          <p:cNvSpPr txBox="1"/>
          <p:nvPr/>
        </p:nvSpPr>
        <p:spPr>
          <a:xfrm>
            <a:off x="594702" y="2367171"/>
            <a:ext cx="11002596" cy="2123658"/>
          </a:xfrm>
          <a:prstGeom prst="rect">
            <a:avLst/>
          </a:prstGeom>
          <a:noFill/>
        </p:spPr>
        <p:txBody>
          <a:bodyPr wrap="square">
            <a:spAutoFit/>
          </a:bodyPr>
          <a:lstStyle/>
          <a:p>
            <a:pPr algn="ctr"/>
            <a:r>
              <a:rPr lang="zh-CN" altLang="en-US" sz="6600" b="1" dirty="0" smtClean="0">
                <a:latin typeface="Bahnschrift SemiBold Condensed" panose="020B0502040204020203" pitchFamily="34" charset="0"/>
              </a:rPr>
              <a:t>什么是软件工程</a:t>
            </a:r>
            <a:endParaRPr lang="en-US" altLang="zh-CN" sz="6600" b="1" dirty="0" smtClean="0">
              <a:latin typeface="Bahnschrift SemiBold Condensed" panose="020B0502040204020203" pitchFamily="34" charset="0"/>
            </a:endParaRPr>
          </a:p>
          <a:p>
            <a:pPr algn="ctr"/>
            <a:r>
              <a:rPr lang="en-US" altLang="zh-CN" sz="6600" b="1" dirty="0">
                <a:latin typeface="Bahnschrift SemiBold Condensed" panose="020B0502040204020203" pitchFamily="34" charset="0"/>
              </a:rPr>
              <a:t>Software </a:t>
            </a:r>
            <a:r>
              <a:rPr lang="en-US" altLang="zh-CN" sz="6600" b="1" dirty="0" smtClean="0">
                <a:latin typeface="Bahnschrift SemiBold Condensed" panose="020B0502040204020203" pitchFamily="34" charset="0"/>
              </a:rPr>
              <a:t>Engineering</a:t>
            </a:r>
            <a:r>
              <a:rPr lang="zh-CN" altLang="en-US" sz="6600" b="1" dirty="0" smtClean="0">
                <a:latin typeface="Bahnschrift SemiBold Condensed" panose="020B0502040204020203" pitchFamily="34" charset="0"/>
              </a:rPr>
              <a:t>？</a:t>
            </a:r>
            <a:endParaRPr lang="zh-CN" altLang="en-US" sz="6600" b="1" dirty="0">
              <a:latin typeface="Bahnschrift SemiBold Condensed" panose="020B0502040204020203" pitchFamily="34" charset="0"/>
            </a:endParaRPr>
          </a:p>
        </p:txBody>
      </p:sp>
    </p:spTree>
    <p:extLst>
      <p:ext uri="{BB962C8B-B14F-4D97-AF65-F5344CB8AC3E}">
        <p14:creationId xmlns:p14="http://schemas.microsoft.com/office/powerpoint/2010/main" val="302066632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solidFill>
                  <a:srgbClr val="FF0000"/>
                </a:solidFill>
                <a:latin typeface="微软雅黑" panose="020B0503020204020204" pitchFamily="34" charset="-122"/>
                <a:ea typeface="微软雅黑" panose="020B0503020204020204" pitchFamily="34" charset="-122"/>
              </a:rPr>
              <a:t>软件工程的定义</a:t>
            </a:r>
            <a:endParaRPr lang="zh-CN" altLang="en-US" sz="3600" dirty="0">
              <a:solidFill>
                <a:srgbClr val="FF0000"/>
              </a:solidFill>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454857" y="1251681"/>
            <a:ext cx="11082624" cy="4761199"/>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en-US" altLang="zh-CN" sz="2400" b="1" dirty="0" smtClean="0">
                <a:solidFill>
                  <a:srgbClr val="FF0000"/>
                </a:solidFill>
                <a:latin typeface="微软雅黑" panose="020B0503020204020204" pitchFamily="34" charset="-122"/>
                <a:ea typeface="微软雅黑" panose="020B0503020204020204" pitchFamily="34" charset="-122"/>
              </a:rPr>
              <a:t>Boehm</a:t>
            </a:r>
            <a:r>
              <a:rPr lang="zh-CN" altLang="en-US" sz="2400" b="1" dirty="0" smtClean="0">
                <a:solidFill>
                  <a:srgbClr val="FF0000"/>
                </a:solidFill>
                <a:latin typeface="微软雅黑" panose="020B0503020204020204" pitchFamily="34" charset="-122"/>
                <a:ea typeface="微软雅黑" panose="020B0503020204020204" pitchFamily="34" charset="-122"/>
              </a:rPr>
              <a:t>：</a:t>
            </a:r>
            <a:r>
              <a:rPr lang="zh-CN" altLang="en-US" sz="2400" b="1" dirty="0">
                <a:solidFill>
                  <a:srgbClr val="000000"/>
                </a:solidFill>
                <a:latin typeface="微软雅黑" panose="020B0503020204020204" pitchFamily="34" charset="-122"/>
                <a:ea typeface="微软雅黑" panose="020B0503020204020204" pitchFamily="34" charset="-122"/>
              </a:rPr>
              <a:t>运用现代科学技术知识来设计并构造计算机程序及为开发、运行和维护这些程序所必需的相关文件</a:t>
            </a:r>
            <a:r>
              <a:rPr lang="zh-CN" altLang="en-US" sz="2400" b="1" dirty="0" smtClean="0">
                <a:solidFill>
                  <a:srgbClr val="000000"/>
                </a:solidFill>
                <a:latin typeface="微软雅黑" panose="020B0503020204020204" pitchFamily="34" charset="-122"/>
                <a:ea typeface="微软雅黑" panose="020B0503020204020204" pitchFamily="34" charset="-122"/>
              </a:rPr>
              <a:t>资料</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en-US" altLang="zh-CN" sz="2400" b="1" dirty="0">
                <a:solidFill>
                  <a:srgbClr val="FF0000"/>
                </a:solidFill>
                <a:latin typeface="微软雅黑" panose="020B0503020204020204" pitchFamily="34" charset="-122"/>
                <a:ea typeface="微软雅黑" panose="020B0503020204020204" pitchFamily="34" charset="-122"/>
              </a:rPr>
              <a:t>IEEE</a:t>
            </a:r>
            <a:r>
              <a:rPr lang="zh-CN" altLang="en-US" sz="2400" b="1" dirty="0">
                <a:solidFill>
                  <a:srgbClr val="FF0000"/>
                </a:solidFill>
                <a:latin typeface="微软雅黑" panose="020B0503020204020204" pitchFamily="34" charset="-122"/>
                <a:ea typeface="微软雅黑" panose="020B0503020204020204" pitchFamily="34" charset="-122"/>
              </a:rPr>
              <a:t>：</a:t>
            </a:r>
            <a:r>
              <a:rPr lang="zh-CN" altLang="en-US" sz="2400" b="1" dirty="0">
                <a:latin typeface="微软雅黑" panose="020B0503020204020204" pitchFamily="34" charset="-122"/>
                <a:ea typeface="微软雅黑" panose="020B0503020204020204" pitchFamily="34" charset="-122"/>
              </a:rPr>
              <a:t>将系统化的、规范的、可度量的方法用于软件的开发、运行和维护的过程，即将工程化应用于软件开发</a:t>
            </a:r>
            <a:r>
              <a:rPr lang="zh-CN" altLang="en-US" sz="2400" b="1" dirty="0" smtClean="0">
                <a:latin typeface="微软雅黑" panose="020B0503020204020204" pitchFamily="34" charset="-122"/>
                <a:ea typeface="微软雅黑" panose="020B0503020204020204" pitchFamily="34" charset="-122"/>
              </a:rPr>
              <a:t>中</a:t>
            </a:r>
            <a:endParaRPr lang="en-US" altLang="zh-CN" sz="2400" b="1" dirty="0" smtClean="0">
              <a:latin typeface="微软雅黑" panose="020B0503020204020204" pitchFamily="34" charset="-122"/>
              <a:ea typeface="微软雅黑" panose="020B0503020204020204" pitchFamily="34" charset="-122"/>
            </a:endParaRPr>
          </a:p>
          <a:p>
            <a:pPr marL="0" lvl="0" indent="0" algn="just">
              <a:lnSpc>
                <a:spcPct val="150000"/>
              </a:lnSpc>
              <a:buNone/>
              <a:defRPr/>
            </a:pPr>
            <a:r>
              <a:rPr lang="en-US" altLang="zh-CN" sz="2400" b="1" dirty="0" smtClean="0">
                <a:solidFill>
                  <a:srgbClr val="FF0000"/>
                </a:solidFill>
                <a:latin typeface="微软雅黑" panose="020B0503020204020204" pitchFamily="34" charset="-122"/>
                <a:ea typeface="微软雅黑" panose="020B0503020204020204" pitchFamily="34" charset="-122"/>
              </a:rPr>
              <a:t>Fritz </a:t>
            </a:r>
            <a:r>
              <a:rPr lang="en-US" altLang="zh-CN" sz="2400" b="1" dirty="0">
                <a:solidFill>
                  <a:srgbClr val="FF0000"/>
                </a:solidFill>
                <a:latin typeface="微软雅黑" panose="020B0503020204020204" pitchFamily="34" charset="-122"/>
                <a:ea typeface="微软雅黑" panose="020B0503020204020204" pitchFamily="34" charset="-122"/>
              </a:rPr>
              <a:t>Bauer</a:t>
            </a:r>
            <a:r>
              <a:rPr lang="zh-CN" altLang="en-US" sz="2400" b="1" dirty="0">
                <a:solidFill>
                  <a:srgbClr val="FF0000"/>
                </a:solidFill>
                <a:latin typeface="微软雅黑" panose="020B0503020204020204" pitchFamily="34" charset="-122"/>
                <a:ea typeface="微软雅黑" panose="020B0503020204020204" pitchFamily="34" charset="-122"/>
              </a:rPr>
              <a:t>：</a:t>
            </a:r>
            <a:r>
              <a:rPr lang="zh-CN" altLang="en-US" sz="2400" b="1" dirty="0">
                <a:solidFill>
                  <a:srgbClr val="000000"/>
                </a:solidFill>
                <a:latin typeface="微软雅黑" panose="020B0503020204020204" pitchFamily="34" charset="-122"/>
                <a:ea typeface="微软雅黑" panose="020B0503020204020204" pitchFamily="34" charset="-122"/>
              </a:rPr>
              <a:t>建立并使用完善的工程化原则，以较经济的手段获得能在实际机器上有效运行的可靠软件的一系列</a:t>
            </a:r>
            <a:r>
              <a:rPr lang="zh-CN" altLang="en-US" sz="2400" b="1" dirty="0" smtClean="0">
                <a:solidFill>
                  <a:srgbClr val="000000"/>
                </a:solidFill>
                <a:latin typeface="微软雅黑" panose="020B0503020204020204" pitchFamily="34" charset="-122"/>
                <a:ea typeface="微软雅黑" panose="020B0503020204020204" pitchFamily="34" charset="-122"/>
              </a:rPr>
              <a:t>方法</a:t>
            </a:r>
            <a:endParaRPr lang="en-US" altLang="zh-CN" sz="24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en-US" altLang="zh-CN" sz="2400" b="1" dirty="0">
                <a:solidFill>
                  <a:srgbClr val="FF0000"/>
                </a:solidFill>
                <a:latin typeface="微软雅黑" panose="020B0503020204020204" pitchFamily="34" charset="-122"/>
                <a:ea typeface="微软雅黑" panose="020B0503020204020204" pitchFamily="34" charset="-122"/>
              </a:rPr>
              <a:t>GB/T </a:t>
            </a:r>
            <a:r>
              <a:rPr lang="en-US" altLang="zh-CN" sz="2400" b="1" dirty="0" smtClean="0">
                <a:solidFill>
                  <a:srgbClr val="FF0000"/>
                </a:solidFill>
                <a:latin typeface="微软雅黑" panose="020B0503020204020204" pitchFamily="34" charset="-122"/>
                <a:ea typeface="微软雅黑" panose="020B0503020204020204" pitchFamily="34" charset="-122"/>
              </a:rPr>
              <a:t>11457-2006</a:t>
            </a:r>
            <a:r>
              <a:rPr lang="zh-CN" altLang="en-US" sz="2400" b="1" dirty="0" smtClean="0">
                <a:solidFill>
                  <a:srgbClr val="FF0000"/>
                </a:solidFill>
                <a:latin typeface="微软雅黑" panose="020B0503020204020204" pitchFamily="34" charset="-122"/>
                <a:ea typeface="微软雅黑" panose="020B0503020204020204" pitchFamily="34" charset="-122"/>
              </a:rPr>
              <a:t>：</a:t>
            </a:r>
            <a:r>
              <a:rPr lang="zh-CN" altLang="en-US" sz="2400" b="1" dirty="0" smtClean="0">
                <a:latin typeface="微软雅黑" panose="020B0503020204020204" pitchFamily="34" charset="-122"/>
                <a:ea typeface="微软雅黑" panose="020B0503020204020204" pitchFamily="34" charset="-122"/>
              </a:rPr>
              <a:t>应用计算机科学理论和技术以及工程管理方法，按预算和进度，实现满足用户要求的软件产品的定义、开发和维护的工程或进行的科学研究</a:t>
            </a:r>
            <a:endParaRPr lang="en-US" altLang="zh-CN" sz="2400" b="1" dirty="0" smtClean="0">
              <a:latin typeface="微软雅黑" panose="020B0503020204020204" pitchFamily="34" charset="-122"/>
              <a:ea typeface="微软雅黑" panose="020B0503020204020204" pitchFamily="34" charset="-122"/>
            </a:endParaRPr>
          </a:p>
          <a:p>
            <a:pPr marL="0" lvl="0" indent="0" algn="just">
              <a:lnSpc>
                <a:spcPct val="150000"/>
              </a:lnSpc>
              <a:buNone/>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00394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solidFill>
                  <a:srgbClr val="FF0000"/>
                </a:solidFill>
                <a:latin typeface="微软雅黑" panose="020B0503020204020204" pitchFamily="34" charset="-122"/>
                <a:ea typeface="微软雅黑" panose="020B0503020204020204" pitchFamily="34" charset="-122"/>
              </a:rPr>
              <a:t>软件工程</a:t>
            </a:r>
            <a:endParaRPr lang="zh-CN" altLang="en-US" sz="3600" dirty="0">
              <a:solidFill>
                <a:srgbClr val="FF0000"/>
              </a:solidFill>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167862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概括地说，软件工程是指导计算机软件开发和维护的工程学科。</a:t>
            </a:r>
            <a:br>
              <a:rPr lang="zh-CN" altLang="en-US" sz="2800" b="1" dirty="0">
                <a:solidFill>
                  <a:srgbClr val="000000"/>
                </a:solidFill>
                <a:latin typeface="微软雅黑" panose="020B0503020204020204" pitchFamily="34" charset="-122"/>
                <a:ea typeface="微软雅黑" panose="020B0503020204020204" pitchFamily="34" charset="-122"/>
              </a:rPr>
            </a:br>
            <a:r>
              <a:rPr lang="zh-CN" altLang="en-US" sz="2800" b="1" dirty="0">
                <a:solidFill>
                  <a:srgbClr val="000000"/>
                </a:solidFill>
                <a:latin typeface="微软雅黑" panose="020B0503020204020204" pitchFamily="34" charset="-122"/>
                <a:ea typeface="微软雅黑" panose="020B0503020204020204" pitchFamily="34" charset="-122"/>
              </a:rPr>
              <a:t>采用工程的概念、原理、技术和方法来开发与维护软件，把经过时间考验而证明正确的管理技术和当前能够得到的最好的技术方法结合起来，以经济地开发出高质量的软件并有效地维护它，这就是</a:t>
            </a:r>
            <a:r>
              <a:rPr lang="zh-CN" altLang="en-US" sz="2800" b="1" dirty="0" smtClean="0">
                <a:solidFill>
                  <a:srgbClr val="000000"/>
                </a:solidFill>
                <a:latin typeface="微软雅黑" panose="020B0503020204020204" pitchFamily="34" charset="-122"/>
                <a:ea typeface="微软雅黑" panose="020B0503020204020204" pitchFamily="34" charset="-122"/>
              </a:rPr>
              <a:t>软件工程</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
        <p:nvSpPr>
          <p:cNvPr id="2" name="矩形 1"/>
          <p:cNvSpPr/>
          <p:nvPr/>
        </p:nvSpPr>
        <p:spPr>
          <a:xfrm>
            <a:off x="9846881" y="3568679"/>
            <a:ext cx="2276539" cy="662554"/>
          </a:xfrm>
          <a:prstGeom prst="rect">
            <a:avLst/>
          </a:prstGeom>
        </p:spPr>
        <p:txBody>
          <a:bodyPr wrap="square">
            <a:spAutoFit/>
          </a:bodyPr>
          <a:lstStyle/>
          <a:p>
            <a:pPr lvl="0" algn="just">
              <a:lnSpc>
                <a:spcPct val="150000"/>
              </a:lnSpc>
              <a:defRPr/>
            </a:pPr>
            <a:r>
              <a:rPr lang="zh-CN" altLang="en-US" sz="2800" b="1" dirty="0">
                <a:solidFill>
                  <a:srgbClr val="FF0000"/>
                </a:solidFill>
                <a:latin typeface="微软雅黑" panose="020B0503020204020204" pitchFamily="34" charset="-122"/>
                <a:ea typeface="微软雅黑" panose="020B0503020204020204" pitchFamily="34" charset="-122"/>
              </a:rPr>
              <a:t>软件工程</a:t>
            </a:r>
          </a:p>
        </p:txBody>
      </p:sp>
    </p:spTree>
    <p:extLst>
      <p:ext uri="{BB962C8B-B14F-4D97-AF65-F5344CB8AC3E}">
        <p14:creationId xmlns:p14="http://schemas.microsoft.com/office/powerpoint/2010/main" val="3853164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917F35-ED01-45C8-A8DB-6D8211B226CE}"/>
              </a:ext>
            </a:extLst>
          </p:cNvPr>
          <p:cNvSpPr>
            <a:spLocks noGrp="1"/>
          </p:cNvSpPr>
          <p:nvPr>
            <p:ph type="title"/>
          </p:nvPr>
        </p:nvSpPr>
        <p:spPr>
          <a:xfrm>
            <a:off x="421222" y="71983"/>
            <a:ext cx="4754627" cy="1137491"/>
          </a:xfrm>
        </p:spPr>
        <p:txBody>
          <a:bodyPr>
            <a:normAutofit/>
          </a:bodyPr>
          <a:lstStyle/>
          <a:p>
            <a:r>
              <a:rPr lang="zh-CN" altLang="en-US" sz="3600" dirty="0" smtClean="0">
                <a:latin typeface="微软雅黑" panose="020B0503020204020204" pitchFamily="34" charset="-122"/>
                <a:ea typeface="微软雅黑" panose="020B0503020204020204" pitchFamily="34" charset="-122"/>
              </a:rPr>
              <a:t>参考教材</a:t>
            </a:r>
            <a:endParaRPr lang="zh-CN" altLang="en-US" sz="3200" dirty="0">
              <a:latin typeface="微软雅黑" panose="020B0503020204020204" pitchFamily="34" charset="-122"/>
              <a:ea typeface="微软雅黑" panose="020B0503020204020204" pitchFamily="34" charset="-122"/>
            </a:endParaRPr>
          </a:p>
        </p:txBody>
      </p:sp>
      <p:sp>
        <p:nvSpPr>
          <p:cNvPr id="4" name="灯片编号占位符 3">
            <a:extLst>
              <a:ext uri="{FF2B5EF4-FFF2-40B4-BE49-F238E27FC236}">
                <a16:creationId xmlns:a16="http://schemas.microsoft.com/office/drawing/2014/main" id="{788C60F2-FA95-4818-B29A-D07E3B8D3696}"/>
              </a:ext>
            </a:extLst>
          </p:cNvPr>
          <p:cNvSpPr>
            <a:spLocks noGrp="1"/>
          </p:cNvSpPr>
          <p:nvPr>
            <p:ph type="sldNum" sz="quarter" idx="12"/>
          </p:nvPr>
        </p:nvSpPr>
        <p:spPr/>
        <p:txBody>
          <a:bodyPr/>
          <a:lstStyle/>
          <a:p>
            <a:fld id="{5DD3DB80-B894-403A-B48E-6FDC1A72010E}" type="slidenum">
              <a:rPr lang="zh-CN" altLang="en-US">
                <a:solidFill>
                  <a:srgbClr val="000000">
                    <a:tint val="75000"/>
                  </a:srgbClr>
                </a:solidFill>
                <a:latin typeface="Arial"/>
                <a:ea typeface="微软雅黑"/>
              </a:rPr>
              <a:pPr/>
              <a:t>4</a:t>
            </a:fld>
            <a:endParaRPr lang="zh-CN" altLang="en-US">
              <a:solidFill>
                <a:srgbClr val="000000">
                  <a:tint val="75000"/>
                </a:srgbClr>
              </a:solidFill>
              <a:latin typeface="Arial"/>
              <a:ea typeface="微软雅黑"/>
            </a:endParaRPr>
          </a:p>
        </p:txBody>
      </p:sp>
      <p:pic>
        <p:nvPicPr>
          <p:cNvPr id="3" name="图片 2"/>
          <p:cNvPicPr>
            <a:picLocks noChangeAspect="1"/>
          </p:cNvPicPr>
          <p:nvPr/>
        </p:nvPicPr>
        <p:blipFill>
          <a:blip r:embed="rId3"/>
          <a:stretch>
            <a:fillRect/>
          </a:stretch>
        </p:blipFill>
        <p:spPr>
          <a:xfrm>
            <a:off x="299332" y="1385109"/>
            <a:ext cx="3430064" cy="4373142"/>
          </a:xfrm>
          <a:prstGeom prst="rect">
            <a:avLst/>
          </a:prstGeom>
        </p:spPr>
      </p:pic>
      <p:pic>
        <p:nvPicPr>
          <p:cNvPr id="7" name="图片 6"/>
          <p:cNvPicPr>
            <a:picLocks noChangeAspect="1"/>
          </p:cNvPicPr>
          <p:nvPr/>
        </p:nvPicPr>
        <p:blipFill>
          <a:blip r:embed="rId4"/>
          <a:stretch>
            <a:fillRect/>
          </a:stretch>
        </p:blipFill>
        <p:spPr>
          <a:xfrm>
            <a:off x="4203938" y="1557066"/>
            <a:ext cx="3039913" cy="4269627"/>
          </a:xfrm>
          <a:prstGeom prst="rect">
            <a:avLst/>
          </a:prstGeom>
        </p:spPr>
      </p:pic>
      <p:pic>
        <p:nvPicPr>
          <p:cNvPr id="8" name="图片 7"/>
          <p:cNvPicPr>
            <a:picLocks noChangeAspect="1"/>
          </p:cNvPicPr>
          <p:nvPr/>
        </p:nvPicPr>
        <p:blipFill>
          <a:blip r:embed="rId5"/>
          <a:stretch>
            <a:fillRect/>
          </a:stretch>
        </p:blipFill>
        <p:spPr>
          <a:xfrm>
            <a:off x="7944929" y="1488624"/>
            <a:ext cx="3093379" cy="4269627"/>
          </a:xfrm>
          <a:prstGeom prst="rect">
            <a:avLst/>
          </a:prstGeom>
        </p:spPr>
      </p:pic>
    </p:spTree>
    <p:extLst>
      <p:ext uri="{BB962C8B-B14F-4D97-AF65-F5344CB8AC3E}">
        <p14:creationId xmlns:p14="http://schemas.microsoft.com/office/powerpoint/2010/main" val="90535142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软件工程发展历史</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3771248"/>
          </a:xfrm>
          <a:prstGeom prst="rect">
            <a:avLst/>
          </a:prstGeom>
        </p:spPr>
        <p:txBody>
          <a:bodyPr vert="horz" lIns="91440" tIns="45720" rIns="91440" bIns="45720" rtlCol="0">
            <a:normAutofit fontScale="62500" lnSpcReduction="20000"/>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第一代</a:t>
            </a:r>
            <a:r>
              <a:rPr lang="zh-CN" altLang="en-US" sz="2800" b="1" dirty="0" smtClean="0">
                <a:solidFill>
                  <a:srgbClr val="000000"/>
                </a:solidFill>
                <a:latin typeface="微软雅黑" panose="020B0503020204020204" pitchFamily="34" charset="-122"/>
                <a:ea typeface="微软雅黑" panose="020B0503020204020204" pitchFamily="34" charset="-122"/>
              </a:rPr>
              <a:t>软件工程：</a:t>
            </a:r>
            <a:r>
              <a:rPr lang="en-US" altLang="zh-CN" sz="2800" b="1" dirty="0" smtClean="0">
                <a:solidFill>
                  <a:srgbClr val="000000"/>
                </a:solidFill>
                <a:latin typeface="微软雅黑" panose="020B0503020204020204" pitchFamily="34" charset="-122"/>
                <a:ea typeface="微软雅黑" panose="020B0503020204020204" pitchFamily="34" charset="-122"/>
              </a:rPr>
              <a:t>20</a:t>
            </a:r>
            <a:r>
              <a:rPr lang="zh-CN" altLang="en-US" sz="2800" b="1" dirty="0">
                <a:solidFill>
                  <a:srgbClr val="000000"/>
                </a:solidFill>
                <a:latin typeface="微软雅黑" panose="020B0503020204020204" pitchFamily="34" charset="-122"/>
                <a:ea typeface="微软雅黑" panose="020B0503020204020204" pitchFamily="34" charset="-122"/>
              </a:rPr>
              <a:t>世纪</a:t>
            </a:r>
            <a:r>
              <a:rPr lang="en-US" altLang="zh-CN" sz="2800" b="1" dirty="0">
                <a:solidFill>
                  <a:srgbClr val="000000"/>
                </a:solidFill>
                <a:latin typeface="微软雅黑" panose="020B0503020204020204" pitchFamily="34" charset="-122"/>
                <a:ea typeface="微软雅黑" panose="020B0503020204020204" pitchFamily="34" charset="-122"/>
              </a:rPr>
              <a:t>60</a:t>
            </a:r>
            <a:r>
              <a:rPr lang="zh-CN" altLang="en-US" sz="2800" b="1" dirty="0">
                <a:solidFill>
                  <a:srgbClr val="000000"/>
                </a:solidFill>
                <a:latin typeface="微软雅黑" panose="020B0503020204020204" pitchFamily="34" charset="-122"/>
                <a:ea typeface="微软雅黑" panose="020B0503020204020204" pitchFamily="34" charset="-122"/>
              </a:rPr>
              <a:t>年代末，主要采取“生产作坊”方式，特点：效率低下，产品质量低劣，引发“软件危机”，为克服，</a:t>
            </a:r>
            <a:r>
              <a:rPr lang="en-US" altLang="zh-CN" sz="2800" b="1" dirty="0">
                <a:solidFill>
                  <a:srgbClr val="000000"/>
                </a:solidFill>
                <a:latin typeface="微软雅黑" panose="020B0503020204020204" pitchFamily="34" charset="-122"/>
                <a:ea typeface="微软雅黑" panose="020B0503020204020204" pitchFamily="34" charset="-122"/>
              </a:rPr>
              <a:t>1968</a:t>
            </a:r>
            <a:r>
              <a:rPr lang="zh-CN" altLang="en-US" sz="2800" b="1" dirty="0">
                <a:solidFill>
                  <a:srgbClr val="000000"/>
                </a:solidFill>
                <a:latin typeface="微软雅黑" panose="020B0503020204020204" pitchFamily="34" charset="-122"/>
                <a:ea typeface="微软雅黑" panose="020B0503020204020204" pitchFamily="34" charset="-122"/>
              </a:rPr>
              <a:t>年北大西洋公约组织（</a:t>
            </a:r>
            <a:r>
              <a:rPr lang="en-US" altLang="zh-CN" sz="2800" b="1" dirty="0">
                <a:solidFill>
                  <a:srgbClr val="000000"/>
                </a:solidFill>
                <a:latin typeface="微软雅黑" panose="020B0503020204020204" pitchFamily="34" charset="-122"/>
                <a:ea typeface="微软雅黑" panose="020B0503020204020204" pitchFamily="34" charset="-122"/>
              </a:rPr>
              <a:t>NATO</a:t>
            </a:r>
            <a:r>
              <a:rPr lang="zh-CN" altLang="en-US" sz="2800" b="1" dirty="0">
                <a:solidFill>
                  <a:srgbClr val="000000"/>
                </a:solidFill>
                <a:latin typeface="微软雅黑" panose="020B0503020204020204" pitchFamily="34" charset="-122"/>
                <a:ea typeface="微软雅黑" panose="020B0503020204020204" pitchFamily="34" charset="-122"/>
              </a:rPr>
              <a:t>）第一次提出“软件工程”概念，核心：将软件工程纳入工程化的轨道，已保证质量和效率。被称为传统软件工程</a:t>
            </a:r>
            <a:r>
              <a:rPr lang="zh-CN" altLang="en-US" sz="2800" b="1" dirty="0" smtClean="0">
                <a:solidFill>
                  <a:srgbClr val="000000"/>
                </a:solidFill>
                <a:latin typeface="微软雅黑" panose="020B0503020204020204" pitchFamily="34" charset="-122"/>
                <a:ea typeface="微软雅黑" panose="020B0503020204020204" pitchFamily="34" charset="-122"/>
              </a:rPr>
              <a:t>阶段</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第二</a:t>
            </a:r>
            <a:r>
              <a:rPr lang="zh-CN" altLang="en-US" sz="2800" b="1" dirty="0">
                <a:solidFill>
                  <a:srgbClr val="000000"/>
                </a:solidFill>
                <a:latin typeface="微软雅黑" panose="020B0503020204020204" pitchFamily="34" charset="-122"/>
                <a:ea typeface="微软雅黑" panose="020B0503020204020204" pitchFamily="34" charset="-122"/>
              </a:rPr>
              <a:t>代</a:t>
            </a:r>
            <a:r>
              <a:rPr lang="zh-CN" altLang="en-US" sz="2800" b="1" dirty="0" smtClean="0">
                <a:solidFill>
                  <a:srgbClr val="000000"/>
                </a:solidFill>
                <a:latin typeface="微软雅黑" panose="020B0503020204020204" pitchFamily="34" charset="-122"/>
                <a:ea typeface="微软雅黑" panose="020B0503020204020204" pitchFamily="34" charset="-122"/>
              </a:rPr>
              <a:t>软件工程：</a:t>
            </a:r>
            <a:r>
              <a:rPr lang="en-US" altLang="zh-CN" sz="2800" b="1" dirty="0" smtClean="0">
                <a:solidFill>
                  <a:srgbClr val="000000"/>
                </a:solidFill>
                <a:latin typeface="微软雅黑" panose="020B0503020204020204" pitchFamily="34" charset="-122"/>
                <a:ea typeface="微软雅黑" panose="020B0503020204020204" pitchFamily="34" charset="-122"/>
              </a:rPr>
              <a:t>20</a:t>
            </a:r>
            <a:r>
              <a:rPr lang="zh-CN" altLang="en-US" sz="2800" b="1" dirty="0">
                <a:solidFill>
                  <a:srgbClr val="000000"/>
                </a:solidFill>
                <a:latin typeface="微软雅黑" panose="020B0503020204020204" pitchFamily="34" charset="-122"/>
                <a:ea typeface="微软雅黑" panose="020B0503020204020204" pitchFamily="34" charset="-122"/>
              </a:rPr>
              <a:t>世纪</a:t>
            </a:r>
            <a:r>
              <a:rPr lang="en-US" altLang="zh-CN" sz="2800" b="1" dirty="0">
                <a:solidFill>
                  <a:srgbClr val="000000"/>
                </a:solidFill>
                <a:latin typeface="微软雅黑" panose="020B0503020204020204" pitchFamily="34" charset="-122"/>
                <a:ea typeface="微软雅黑" panose="020B0503020204020204" pitchFamily="34" charset="-122"/>
              </a:rPr>
              <a:t>80</a:t>
            </a:r>
            <a:r>
              <a:rPr lang="zh-CN" altLang="en-US" sz="2800" b="1" dirty="0">
                <a:solidFill>
                  <a:srgbClr val="000000"/>
                </a:solidFill>
                <a:latin typeface="微软雅黑" panose="020B0503020204020204" pitchFamily="34" charset="-122"/>
                <a:ea typeface="微软雅黑" panose="020B0503020204020204" pitchFamily="34" charset="-122"/>
              </a:rPr>
              <a:t>年代中期，面向对象语言兴起，软工研究重点转向面向对象的分析与设计，这一阶段被称为对象</a:t>
            </a:r>
            <a:r>
              <a:rPr lang="zh-CN" altLang="en-US" sz="2800" b="1" dirty="0" smtClean="0">
                <a:solidFill>
                  <a:srgbClr val="000000"/>
                </a:solidFill>
                <a:latin typeface="微软雅黑" panose="020B0503020204020204" pitchFamily="34" charset="-122"/>
                <a:ea typeface="微软雅黑" panose="020B0503020204020204" pitchFamily="34" charset="-122"/>
              </a:rPr>
              <a:t>工程</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第</a:t>
            </a:r>
            <a:r>
              <a:rPr lang="zh-CN" altLang="en-US" sz="2800" b="1" dirty="0">
                <a:solidFill>
                  <a:srgbClr val="000000"/>
                </a:solidFill>
                <a:latin typeface="微软雅黑" panose="020B0503020204020204" pitchFamily="34" charset="-122"/>
                <a:ea typeface="微软雅黑" panose="020B0503020204020204" pitchFamily="34" charset="-122"/>
              </a:rPr>
              <a:t>三代</a:t>
            </a:r>
            <a:r>
              <a:rPr lang="zh-CN" altLang="en-US" sz="2800" b="1" dirty="0" smtClean="0">
                <a:solidFill>
                  <a:srgbClr val="000000"/>
                </a:solidFill>
                <a:latin typeface="微软雅黑" panose="020B0503020204020204" pitchFamily="34" charset="-122"/>
                <a:ea typeface="微软雅黑" panose="020B0503020204020204" pitchFamily="34" charset="-122"/>
              </a:rPr>
              <a:t>软件工程：随着</a:t>
            </a:r>
            <a:r>
              <a:rPr lang="zh-CN" altLang="en-US" sz="2800" b="1" dirty="0">
                <a:solidFill>
                  <a:srgbClr val="000000"/>
                </a:solidFill>
                <a:latin typeface="微软雅黑" panose="020B0503020204020204" pitchFamily="34" charset="-122"/>
                <a:ea typeface="微软雅黑" panose="020B0503020204020204" pitchFamily="34" charset="-122"/>
              </a:rPr>
              <a:t>软件规模和复杂度加大，开发人员增多，周期长增加了管理难度，因此提出对软件项目管理的计划、组织、成本估算、质量保证等逐步形成软件过程</a:t>
            </a:r>
            <a:r>
              <a:rPr lang="zh-CN" altLang="en-US" sz="2800" b="1" dirty="0" smtClean="0">
                <a:solidFill>
                  <a:srgbClr val="000000"/>
                </a:solidFill>
                <a:latin typeface="微软雅黑" panose="020B0503020204020204" pitchFamily="34" charset="-122"/>
                <a:ea typeface="微软雅黑" panose="020B0503020204020204" pitchFamily="34" charset="-122"/>
              </a:rPr>
              <a:t>工程</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第四</a:t>
            </a:r>
            <a:r>
              <a:rPr lang="zh-CN" altLang="en-US" sz="2800" b="1" dirty="0">
                <a:solidFill>
                  <a:srgbClr val="000000"/>
                </a:solidFill>
                <a:latin typeface="微软雅黑" panose="020B0503020204020204" pitchFamily="34" charset="-122"/>
                <a:ea typeface="微软雅黑" panose="020B0503020204020204" pitchFamily="34" charset="-122"/>
              </a:rPr>
              <a:t>代</a:t>
            </a:r>
            <a:r>
              <a:rPr lang="zh-CN" altLang="en-US" sz="2800" b="1" dirty="0" smtClean="0">
                <a:solidFill>
                  <a:srgbClr val="000000"/>
                </a:solidFill>
                <a:latin typeface="微软雅黑" panose="020B0503020204020204" pitchFamily="34" charset="-122"/>
                <a:ea typeface="微软雅黑" panose="020B0503020204020204" pitchFamily="34" charset="-122"/>
              </a:rPr>
              <a:t>软件工程：</a:t>
            </a:r>
            <a:r>
              <a:rPr lang="en-US" altLang="zh-CN" sz="2800" b="1" dirty="0" smtClean="0">
                <a:solidFill>
                  <a:srgbClr val="000000"/>
                </a:solidFill>
                <a:latin typeface="微软雅黑" panose="020B0503020204020204" pitchFamily="34" charset="-122"/>
                <a:ea typeface="微软雅黑" panose="020B0503020204020204" pitchFamily="34" charset="-122"/>
              </a:rPr>
              <a:t>20</a:t>
            </a:r>
            <a:r>
              <a:rPr lang="zh-CN" altLang="en-US" sz="2800" b="1" dirty="0">
                <a:solidFill>
                  <a:srgbClr val="000000"/>
                </a:solidFill>
                <a:latin typeface="微软雅黑" panose="020B0503020204020204" pitchFamily="34" charset="-122"/>
                <a:ea typeface="微软雅黑" panose="020B0503020204020204" pitchFamily="34" charset="-122"/>
              </a:rPr>
              <a:t>世纪</a:t>
            </a:r>
            <a:r>
              <a:rPr lang="en-US" altLang="zh-CN" sz="2800" b="1" dirty="0">
                <a:solidFill>
                  <a:srgbClr val="000000"/>
                </a:solidFill>
                <a:latin typeface="微软雅黑" panose="020B0503020204020204" pitchFamily="34" charset="-122"/>
                <a:ea typeface="微软雅黑" panose="020B0503020204020204" pitchFamily="34" charset="-122"/>
              </a:rPr>
              <a:t>90</a:t>
            </a:r>
            <a:r>
              <a:rPr lang="zh-CN" altLang="en-US" sz="2800" b="1" dirty="0">
                <a:solidFill>
                  <a:srgbClr val="000000"/>
                </a:solidFill>
                <a:latin typeface="微软雅黑" panose="020B0503020204020204" pitchFamily="34" charset="-122"/>
                <a:ea typeface="微软雅黑" panose="020B0503020204020204" pitchFamily="34" charset="-122"/>
              </a:rPr>
              <a:t>年代起，软件复用和基于构件的开发开发兴起，可提高质量和降低成本，被称为构建</a:t>
            </a:r>
            <a:r>
              <a:rPr lang="zh-CN" altLang="en-US" sz="2800" b="1" dirty="0" smtClean="0">
                <a:solidFill>
                  <a:srgbClr val="000000"/>
                </a:solidFill>
                <a:latin typeface="微软雅黑" panose="020B0503020204020204" pitchFamily="34" charset="-122"/>
                <a:ea typeface="微软雅黑" panose="020B0503020204020204" pitchFamily="34" charset="-122"/>
              </a:rPr>
              <a:t>工程</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83343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软件工程的基本原理</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679144" y="1168024"/>
            <a:ext cx="11082624" cy="5330542"/>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用分阶段的生命周期计划严格管理</a:t>
            </a: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坚持</a:t>
            </a:r>
            <a:r>
              <a:rPr lang="zh-CN" altLang="en-US" sz="2800" b="1" dirty="0">
                <a:solidFill>
                  <a:srgbClr val="000000"/>
                </a:solidFill>
                <a:latin typeface="微软雅黑" panose="020B0503020204020204" pitchFamily="34" charset="-122"/>
                <a:ea typeface="微软雅黑" panose="020B0503020204020204" pitchFamily="34" charset="-122"/>
              </a:rPr>
              <a:t>进行阶段评审</a:t>
            </a: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实行</a:t>
            </a:r>
            <a:r>
              <a:rPr lang="zh-CN" altLang="en-US" sz="2800" b="1" dirty="0">
                <a:solidFill>
                  <a:srgbClr val="000000"/>
                </a:solidFill>
                <a:latin typeface="微软雅黑" panose="020B0503020204020204" pitchFamily="34" charset="-122"/>
                <a:ea typeface="微软雅黑" panose="020B0503020204020204" pitchFamily="34" charset="-122"/>
              </a:rPr>
              <a:t>严格的产品控制</a:t>
            </a: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采用</a:t>
            </a:r>
            <a:r>
              <a:rPr lang="zh-CN" altLang="en-US" sz="2800" b="1" dirty="0">
                <a:solidFill>
                  <a:srgbClr val="000000"/>
                </a:solidFill>
                <a:latin typeface="微软雅黑" panose="020B0503020204020204" pitchFamily="34" charset="-122"/>
                <a:ea typeface="微软雅黑" panose="020B0503020204020204" pitchFamily="34" charset="-122"/>
              </a:rPr>
              <a:t>现代程序设计技术</a:t>
            </a: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结果</a:t>
            </a:r>
            <a:r>
              <a:rPr lang="zh-CN" altLang="en-US" sz="2800" b="1" dirty="0">
                <a:solidFill>
                  <a:srgbClr val="000000"/>
                </a:solidFill>
                <a:latin typeface="微软雅黑" panose="020B0503020204020204" pitchFamily="34" charset="-122"/>
                <a:ea typeface="微软雅黑" panose="020B0503020204020204" pitchFamily="34" charset="-122"/>
              </a:rPr>
              <a:t>应能清楚地审查</a:t>
            </a: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开发</a:t>
            </a:r>
            <a:r>
              <a:rPr lang="zh-CN" altLang="en-US" sz="2800" b="1" dirty="0">
                <a:solidFill>
                  <a:srgbClr val="000000"/>
                </a:solidFill>
                <a:latin typeface="微软雅黑" panose="020B0503020204020204" pitchFamily="34" charset="-122"/>
                <a:ea typeface="微软雅黑" panose="020B0503020204020204" pitchFamily="34" charset="-122"/>
              </a:rPr>
              <a:t>小组的人员应该</a:t>
            </a:r>
            <a:r>
              <a:rPr lang="zh-CN" altLang="en-US" sz="2800" b="1" dirty="0" smtClean="0">
                <a:solidFill>
                  <a:srgbClr val="000000"/>
                </a:solidFill>
                <a:latin typeface="微软雅黑" panose="020B0503020204020204" pitchFamily="34" charset="-122"/>
                <a:ea typeface="微软雅黑" panose="020B0503020204020204" pitchFamily="34" charset="-122"/>
              </a:rPr>
              <a:t>少而精</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承认</a:t>
            </a:r>
            <a:r>
              <a:rPr lang="zh-CN" altLang="en-US" sz="2800" b="1" dirty="0">
                <a:solidFill>
                  <a:srgbClr val="000000"/>
                </a:solidFill>
                <a:latin typeface="微软雅黑" panose="020B0503020204020204" pitchFamily="34" charset="-122"/>
                <a:ea typeface="微软雅黑" panose="020B0503020204020204" pitchFamily="34" charset="-122"/>
              </a:rPr>
              <a:t>不断改进软件工程实践的必要性</a:t>
            </a:r>
          </a:p>
        </p:txBody>
      </p:sp>
    </p:spTree>
    <p:extLst>
      <p:ext uri="{BB962C8B-B14F-4D97-AF65-F5344CB8AC3E}">
        <p14:creationId xmlns:p14="http://schemas.microsoft.com/office/powerpoint/2010/main" val="365512921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solidFill>
                  <a:srgbClr val="FF0000"/>
                </a:solidFill>
                <a:latin typeface="微软雅黑" panose="020B0503020204020204" pitchFamily="34" charset="-122"/>
                <a:ea typeface="微软雅黑" panose="020B0503020204020204" pitchFamily="34" charset="-122"/>
              </a:rPr>
              <a:t>软件工程的目标</a:t>
            </a:r>
            <a:endParaRPr lang="zh-CN" altLang="en-US" sz="3600" dirty="0">
              <a:solidFill>
                <a:srgbClr val="FF0000"/>
              </a:solidFill>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167862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软件工程的目标是运用先进的软件开发技术和管理方法来提高软件的</a:t>
            </a:r>
            <a:r>
              <a:rPr lang="zh-CN" altLang="en-US" sz="2800" b="1" dirty="0">
                <a:solidFill>
                  <a:srgbClr val="FF0000"/>
                </a:solidFill>
                <a:latin typeface="微软雅黑" panose="020B0503020204020204" pitchFamily="34" charset="-122"/>
                <a:ea typeface="微软雅黑" panose="020B0503020204020204" pitchFamily="34" charset="-122"/>
              </a:rPr>
              <a:t>质量</a:t>
            </a:r>
            <a:r>
              <a:rPr lang="zh-CN" altLang="en-US" sz="2800" b="1" dirty="0">
                <a:solidFill>
                  <a:srgbClr val="000000"/>
                </a:solidFill>
                <a:latin typeface="微软雅黑" panose="020B0503020204020204" pitchFamily="34" charset="-122"/>
                <a:ea typeface="微软雅黑" panose="020B0503020204020204" pitchFamily="34" charset="-122"/>
              </a:rPr>
              <a:t>和</a:t>
            </a:r>
            <a:r>
              <a:rPr lang="zh-CN" altLang="en-US" sz="2800" b="1" dirty="0">
                <a:solidFill>
                  <a:srgbClr val="FF0000"/>
                </a:solidFill>
                <a:latin typeface="微软雅黑" panose="020B0503020204020204" pitchFamily="34" charset="-122"/>
                <a:ea typeface="微软雅黑" panose="020B0503020204020204" pitchFamily="34" charset="-122"/>
              </a:rPr>
              <a:t>生产率</a:t>
            </a:r>
            <a:r>
              <a:rPr lang="zh-CN" altLang="en-US" sz="2800" b="1" dirty="0">
                <a:solidFill>
                  <a:srgbClr val="000000"/>
                </a:solidFill>
                <a:latin typeface="微软雅黑" panose="020B0503020204020204" pitchFamily="34" charset="-122"/>
                <a:ea typeface="微软雅黑" panose="020B0503020204020204" pitchFamily="34" charset="-122"/>
              </a:rPr>
              <a:t>，也就是要以较短的周期、较低的成本生产出高质量的软件产品，并最终实现软件的工业化</a:t>
            </a:r>
            <a:r>
              <a:rPr lang="zh-CN" altLang="en-US" sz="2800" b="1" dirty="0" smtClean="0">
                <a:solidFill>
                  <a:srgbClr val="000000"/>
                </a:solidFill>
                <a:latin typeface="微软雅黑" panose="020B0503020204020204" pitchFamily="34" charset="-122"/>
                <a:ea typeface="微软雅黑" panose="020B0503020204020204" pitchFamily="34" charset="-122"/>
              </a:rPr>
              <a:t>生产</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924292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solidFill>
                  <a:srgbClr val="FF0000"/>
                </a:solidFill>
                <a:latin typeface="微软雅黑" panose="020B0503020204020204" pitchFamily="34" charset="-122"/>
                <a:ea typeface="微软雅黑" panose="020B0503020204020204" pitchFamily="34" charset="-122"/>
              </a:rPr>
              <a:t>软件工程的基本目标</a:t>
            </a:r>
            <a:endParaRPr lang="zh-CN" altLang="en-US" sz="3600" dirty="0">
              <a:solidFill>
                <a:srgbClr val="FF0000"/>
              </a:solidFill>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4709440"/>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 付出较低的开发成本</a:t>
            </a:r>
          </a:p>
          <a:p>
            <a:pPr marL="514350" lvl="0" indent="-514350">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 达到要求的软件功能</a:t>
            </a:r>
          </a:p>
          <a:p>
            <a:pPr marL="514350" lvl="0" indent="-514350">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 取得较好的软件性能</a:t>
            </a:r>
          </a:p>
          <a:p>
            <a:pPr marL="514350" lvl="0" indent="-514350">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 开发的软件易于移植</a:t>
            </a:r>
          </a:p>
          <a:p>
            <a:pPr marL="514350" lvl="0" indent="-514350">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 需要较低的维护费用</a:t>
            </a:r>
          </a:p>
          <a:p>
            <a:pPr marL="514350" lvl="0" indent="-514350">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 能按时完成开发工作，及时交付</a:t>
            </a:r>
            <a:r>
              <a:rPr lang="zh-CN" altLang="en-US" sz="2800" b="1" dirty="0" smtClean="0">
                <a:solidFill>
                  <a:srgbClr val="000000"/>
                </a:solidFill>
                <a:latin typeface="微软雅黑" panose="020B0503020204020204" pitchFamily="34" charset="-122"/>
                <a:ea typeface="微软雅黑" panose="020B0503020204020204" pitchFamily="34" charset="-122"/>
              </a:rPr>
              <a:t>使用</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17380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软件工程的基本目标</a:t>
            </a:r>
            <a:endParaRPr lang="zh-CN" altLang="en-US" sz="3600" dirty="0">
              <a:latin typeface="微软雅黑" panose="020B0503020204020204" pitchFamily="34" charset="-122"/>
              <a:ea typeface="微软雅黑" panose="020B0503020204020204" pitchFamily="34" charset="-122"/>
            </a:endParaRPr>
          </a:p>
        </p:txBody>
      </p:sp>
      <p:sp>
        <p:nvSpPr>
          <p:cNvPr id="4" name="Oval 2"/>
          <p:cNvSpPr>
            <a:spLocks noChangeArrowheads="1"/>
          </p:cNvSpPr>
          <p:nvPr/>
        </p:nvSpPr>
        <p:spPr bwMode="auto">
          <a:xfrm>
            <a:off x="4057291" y="1496143"/>
            <a:ext cx="3200400" cy="1066800"/>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b="1"/>
              <a:t>低成本开发</a:t>
            </a:r>
          </a:p>
        </p:txBody>
      </p:sp>
      <p:sp>
        <p:nvSpPr>
          <p:cNvPr id="5" name="Oval 3"/>
          <p:cNvSpPr>
            <a:spLocks noChangeArrowheads="1"/>
          </p:cNvSpPr>
          <p:nvPr/>
        </p:nvSpPr>
        <p:spPr bwMode="auto">
          <a:xfrm>
            <a:off x="1618891" y="3553543"/>
            <a:ext cx="3200400" cy="1066800"/>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b="1"/>
              <a:t>易于维护</a:t>
            </a:r>
          </a:p>
        </p:txBody>
      </p:sp>
      <p:sp>
        <p:nvSpPr>
          <p:cNvPr id="6" name="Oval 4"/>
          <p:cNvSpPr>
            <a:spLocks noChangeArrowheads="1"/>
          </p:cNvSpPr>
          <p:nvPr/>
        </p:nvSpPr>
        <p:spPr bwMode="auto">
          <a:xfrm>
            <a:off x="7105291" y="3553543"/>
            <a:ext cx="3200400" cy="1066800"/>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b="1"/>
              <a:t>按时交付</a:t>
            </a:r>
          </a:p>
        </p:txBody>
      </p:sp>
      <p:sp>
        <p:nvSpPr>
          <p:cNvPr id="7" name="Oval 5"/>
          <p:cNvSpPr>
            <a:spLocks noChangeArrowheads="1"/>
          </p:cNvSpPr>
          <p:nvPr/>
        </p:nvSpPr>
        <p:spPr bwMode="auto">
          <a:xfrm>
            <a:off x="2457091" y="5534743"/>
            <a:ext cx="3200400" cy="1066800"/>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b="1"/>
              <a:t>高可靠性</a:t>
            </a:r>
          </a:p>
        </p:txBody>
      </p:sp>
      <p:sp>
        <p:nvSpPr>
          <p:cNvPr id="10" name="Oval 6"/>
          <p:cNvSpPr>
            <a:spLocks noChangeArrowheads="1"/>
          </p:cNvSpPr>
          <p:nvPr/>
        </p:nvSpPr>
        <p:spPr bwMode="auto">
          <a:xfrm>
            <a:off x="6571891" y="5601418"/>
            <a:ext cx="3200400" cy="1066800"/>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b="1"/>
              <a:t>高性能</a:t>
            </a:r>
          </a:p>
        </p:txBody>
      </p:sp>
      <p:sp>
        <p:nvSpPr>
          <p:cNvPr id="11" name="Line 7"/>
          <p:cNvSpPr>
            <a:spLocks noChangeShapeType="1"/>
          </p:cNvSpPr>
          <p:nvPr/>
        </p:nvSpPr>
        <p:spPr bwMode="auto">
          <a:xfrm flipV="1">
            <a:off x="3219091" y="2410543"/>
            <a:ext cx="1295400" cy="1143000"/>
          </a:xfrm>
          <a:prstGeom prst="line">
            <a:avLst/>
          </a:prstGeom>
          <a:ln>
            <a:headEnd type="triangle" w="med" len="med"/>
            <a:tailEnd type="triangle" w="med" len="med"/>
          </a:ln>
        </p:spPr>
        <p:style>
          <a:lnRef idx="3">
            <a:schemeClr val="dk1"/>
          </a:lnRef>
          <a:fillRef idx="0">
            <a:schemeClr val="dk1"/>
          </a:fillRef>
          <a:effectRef idx="2">
            <a:schemeClr val="dk1"/>
          </a:effectRef>
          <a:fontRef idx="minor">
            <a:schemeClr val="tx1"/>
          </a:fontRef>
        </p:style>
        <p:txBody>
          <a:bodyPr/>
          <a:lstStyle/>
          <a:p>
            <a:endParaRPr lang="zh-CN" altLang="en-US"/>
          </a:p>
        </p:txBody>
      </p:sp>
      <p:sp>
        <p:nvSpPr>
          <p:cNvPr id="12" name="Line 8"/>
          <p:cNvSpPr>
            <a:spLocks noChangeShapeType="1"/>
          </p:cNvSpPr>
          <p:nvPr/>
        </p:nvSpPr>
        <p:spPr bwMode="auto">
          <a:xfrm flipH="1">
            <a:off x="4438291" y="2562943"/>
            <a:ext cx="990600" cy="2971800"/>
          </a:xfrm>
          <a:prstGeom prst="line">
            <a:avLst/>
          </a:prstGeom>
          <a:ln>
            <a:headEnd type="triangle" w="med" len="med"/>
            <a:tailEnd type="triangle" w="med" len="med"/>
          </a:ln>
        </p:spPr>
        <p:style>
          <a:lnRef idx="3">
            <a:schemeClr val="dk1"/>
          </a:lnRef>
          <a:fillRef idx="0">
            <a:schemeClr val="dk1"/>
          </a:fillRef>
          <a:effectRef idx="2">
            <a:schemeClr val="dk1"/>
          </a:effectRef>
          <a:fontRef idx="minor">
            <a:schemeClr val="tx1"/>
          </a:fontRef>
        </p:style>
        <p:txBody>
          <a:bodyPr/>
          <a:lstStyle/>
          <a:p>
            <a:endParaRPr lang="zh-CN" altLang="en-US"/>
          </a:p>
        </p:txBody>
      </p:sp>
      <p:sp>
        <p:nvSpPr>
          <p:cNvPr id="13" name="Line 9"/>
          <p:cNvSpPr>
            <a:spLocks noChangeShapeType="1"/>
          </p:cNvSpPr>
          <p:nvPr/>
        </p:nvSpPr>
        <p:spPr bwMode="auto">
          <a:xfrm>
            <a:off x="3142891" y="4620343"/>
            <a:ext cx="228600" cy="990600"/>
          </a:xfrm>
          <a:prstGeom prst="line">
            <a:avLst/>
          </a:prstGeom>
          <a:ln>
            <a:prstDash val="dashDot"/>
            <a:headEnd type="triangle" w="med" len="med"/>
            <a:tailEnd type="triangle" w="med" len="med"/>
          </a:ln>
        </p:spPr>
        <p:style>
          <a:lnRef idx="3">
            <a:schemeClr val="dk1"/>
          </a:lnRef>
          <a:fillRef idx="0">
            <a:schemeClr val="dk1"/>
          </a:fillRef>
          <a:effectRef idx="2">
            <a:schemeClr val="dk1"/>
          </a:effectRef>
          <a:fontRef idx="minor">
            <a:schemeClr val="tx1"/>
          </a:fontRef>
        </p:style>
        <p:txBody>
          <a:bodyPr/>
          <a:lstStyle/>
          <a:p>
            <a:endParaRPr lang="zh-CN" altLang="en-US"/>
          </a:p>
        </p:txBody>
      </p:sp>
      <p:sp>
        <p:nvSpPr>
          <p:cNvPr id="14" name="Line 10"/>
          <p:cNvSpPr>
            <a:spLocks noChangeShapeType="1"/>
          </p:cNvSpPr>
          <p:nvPr/>
        </p:nvSpPr>
        <p:spPr bwMode="auto">
          <a:xfrm>
            <a:off x="5657491" y="6068143"/>
            <a:ext cx="914400" cy="76200"/>
          </a:xfrm>
          <a:prstGeom prst="line">
            <a:avLst/>
          </a:prstGeom>
          <a:ln>
            <a:headEnd type="triangle" w="med" len="med"/>
            <a:tailEnd type="triangle" w="med" len="med"/>
          </a:ln>
        </p:spPr>
        <p:style>
          <a:lnRef idx="3">
            <a:schemeClr val="dk1"/>
          </a:lnRef>
          <a:fillRef idx="0">
            <a:schemeClr val="dk1"/>
          </a:fillRef>
          <a:effectRef idx="2">
            <a:schemeClr val="dk1"/>
          </a:effectRef>
          <a:fontRef idx="minor">
            <a:schemeClr val="tx1"/>
          </a:fontRef>
        </p:style>
        <p:txBody>
          <a:bodyPr/>
          <a:lstStyle/>
          <a:p>
            <a:endParaRPr lang="zh-CN" altLang="en-US"/>
          </a:p>
        </p:txBody>
      </p:sp>
      <p:sp>
        <p:nvSpPr>
          <p:cNvPr id="15" name="Line 11"/>
          <p:cNvSpPr>
            <a:spLocks noChangeShapeType="1"/>
          </p:cNvSpPr>
          <p:nvPr/>
        </p:nvSpPr>
        <p:spPr bwMode="auto">
          <a:xfrm>
            <a:off x="6190891" y="2562943"/>
            <a:ext cx="1143000" cy="3124200"/>
          </a:xfrm>
          <a:prstGeom prst="line">
            <a:avLst/>
          </a:prstGeom>
          <a:ln>
            <a:headEnd type="triangle" w="med" len="med"/>
            <a:tailEnd type="triangle" w="med" len="med"/>
          </a:ln>
        </p:spPr>
        <p:style>
          <a:lnRef idx="3">
            <a:schemeClr val="dk1"/>
          </a:lnRef>
          <a:fillRef idx="0">
            <a:schemeClr val="dk1"/>
          </a:fillRef>
          <a:effectRef idx="2">
            <a:schemeClr val="dk1"/>
          </a:effectRef>
          <a:fontRef idx="minor">
            <a:schemeClr val="tx1"/>
          </a:fontRef>
        </p:style>
        <p:txBody>
          <a:bodyPr/>
          <a:lstStyle/>
          <a:p>
            <a:endParaRPr lang="zh-CN" altLang="en-US"/>
          </a:p>
        </p:txBody>
      </p:sp>
      <p:sp>
        <p:nvSpPr>
          <p:cNvPr id="16" name="Line 12"/>
          <p:cNvSpPr>
            <a:spLocks noChangeShapeType="1"/>
          </p:cNvSpPr>
          <p:nvPr/>
        </p:nvSpPr>
        <p:spPr bwMode="auto">
          <a:xfrm flipV="1">
            <a:off x="8324491" y="4620343"/>
            <a:ext cx="304800" cy="990600"/>
          </a:xfrm>
          <a:prstGeom prst="line">
            <a:avLst/>
          </a:prstGeom>
          <a:ln>
            <a:headEnd type="triangle" w="med" len="med"/>
            <a:tailEnd type="triangle" w="med" len="med"/>
          </a:ln>
        </p:spPr>
        <p:style>
          <a:lnRef idx="3">
            <a:schemeClr val="dk1"/>
          </a:lnRef>
          <a:fillRef idx="0">
            <a:schemeClr val="dk1"/>
          </a:fillRef>
          <a:effectRef idx="2">
            <a:schemeClr val="dk1"/>
          </a:effectRef>
          <a:fontRef idx="minor">
            <a:schemeClr val="tx1"/>
          </a:fontRef>
        </p:style>
        <p:txBody>
          <a:bodyPr/>
          <a:lstStyle/>
          <a:p>
            <a:endParaRPr lang="zh-CN" altLang="en-US"/>
          </a:p>
        </p:txBody>
      </p:sp>
      <p:sp>
        <p:nvSpPr>
          <p:cNvPr id="17" name="Line 13"/>
          <p:cNvSpPr>
            <a:spLocks noChangeShapeType="1"/>
          </p:cNvSpPr>
          <p:nvPr/>
        </p:nvSpPr>
        <p:spPr bwMode="auto">
          <a:xfrm>
            <a:off x="7105291" y="2258143"/>
            <a:ext cx="1447800" cy="1295400"/>
          </a:xfrm>
          <a:prstGeom prst="line">
            <a:avLst/>
          </a:prstGeom>
          <a:ln>
            <a:prstDash val="dashDot"/>
            <a:headEnd type="triangle" w="med" len="med"/>
            <a:tailEnd type="triangle" w="med" len="med"/>
          </a:ln>
        </p:spPr>
        <p:style>
          <a:lnRef idx="3">
            <a:schemeClr val="dk1"/>
          </a:lnRef>
          <a:fillRef idx="0">
            <a:schemeClr val="dk1"/>
          </a:fillRef>
          <a:effectRef idx="2">
            <a:schemeClr val="dk1"/>
          </a:effectRef>
          <a:fontRef idx="minor">
            <a:schemeClr val="tx1"/>
          </a:fontRef>
        </p:style>
        <p:txBody>
          <a:bodyPr/>
          <a:lstStyle/>
          <a:p>
            <a:endParaRPr lang="zh-CN" altLang="en-US"/>
          </a:p>
        </p:txBody>
      </p:sp>
      <p:sp>
        <p:nvSpPr>
          <p:cNvPr id="18" name="Line 14"/>
          <p:cNvSpPr>
            <a:spLocks noChangeShapeType="1"/>
          </p:cNvSpPr>
          <p:nvPr/>
        </p:nvSpPr>
        <p:spPr bwMode="auto">
          <a:xfrm>
            <a:off x="7867291" y="1343743"/>
            <a:ext cx="609600" cy="0"/>
          </a:xfrm>
          <a:prstGeom prst="line">
            <a:avLst/>
          </a:prstGeom>
          <a:ln>
            <a:solidFill>
              <a:schemeClr val="tx1"/>
            </a:solidFill>
            <a:headEnd type="triangle" w="med" len="med"/>
            <a:tailEnd type="triangle" w="med" len="med"/>
          </a:ln>
        </p:spPr>
        <p:style>
          <a:lnRef idx="2">
            <a:schemeClr val="accent1"/>
          </a:lnRef>
          <a:fillRef idx="1">
            <a:schemeClr val="lt1"/>
          </a:fillRef>
          <a:effectRef idx="0">
            <a:schemeClr val="accent1"/>
          </a:effectRef>
          <a:fontRef idx="minor">
            <a:schemeClr val="dk1"/>
          </a:fontRef>
        </p:style>
        <p:txBody>
          <a:bodyPr/>
          <a:lstStyle/>
          <a:p>
            <a:endParaRPr lang="zh-CN" altLang="en-US"/>
          </a:p>
        </p:txBody>
      </p:sp>
      <p:sp>
        <p:nvSpPr>
          <p:cNvPr id="19" name="Line 15"/>
          <p:cNvSpPr>
            <a:spLocks noChangeShapeType="1"/>
          </p:cNvSpPr>
          <p:nvPr/>
        </p:nvSpPr>
        <p:spPr bwMode="auto">
          <a:xfrm>
            <a:off x="7867291" y="2001248"/>
            <a:ext cx="609600" cy="0"/>
          </a:xfrm>
          <a:prstGeom prst="line">
            <a:avLst/>
          </a:prstGeom>
          <a:ln w="9525" cap="flat" cmpd="sng" algn="ctr">
            <a:solidFill>
              <a:schemeClr val="tx1"/>
            </a:solidFill>
            <a:prstDash val="dashDot"/>
            <a:round/>
            <a:headEnd type="arrow" w="med" len="med"/>
            <a:tailEnd type="arrow" w="med" len="med"/>
          </a:ln>
        </p:spPr>
        <p:style>
          <a:lnRef idx="0">
            <a:scrgbClr r="0" g="0" b="0"/>
          </a:lnRef>
          <a:fillRef idx="0">
            <a:scrgbClr r="0" g="0" b="0"/>
          </a:fillRef>
          <a:effectRef idx="0">
            <a:scrgbClr r="0" g="0" b="0"/>
          </a:effectRef>
          <a:fontRef idx="minor">
            <a:schemeClr val="tx1"/>
          </a:fontRef>
        </p:style>
        <p:txBody>
          <a:bodyPr/>
          <a:lstStyle/>
          <a:p>
            <a:endParaRPr lang="zh-CN" altLang="en-US"/>
          </a:p>
        </p:txBody>
      </p:sp>
      <p:sp>
        <p:nvSpPr>
          <p:cNvPr id="20" name="Text Box 16"/>
          <p:cNvSpPr txBox="1">
            <a:spLocks noChangeArrowheads="1"/>
          </p:cNvSpPr>
          <p:nvPr/>
        </p:nvSpPr>
        <p:spPr bwMode="auto">
          <a:xfrm>
            <a:off x="8476891" y="1115143"/>
            <a:ext cx="1600200" cy="457200"/>
          </a:xfrm>
          <a:prstGeom prst="rect">
            <a:avLst/>
          </a:prstGeom>
          <a:ln/>
        </p:spPr>
        <p:style>
          <a:lnRef idx="2">
            <a:schemeClr val="accent1"/>
          </a:lnRef>
          <a:fillRef idx="1">
            <a:schemeClr val="lt1"/>
          </a:fillRef>
          <a:effectRef idx="0">
            <a:schemeClr val="accent1"/>
          </a:effectRef>
          <a:fontRef idx="minor">
            <a:schemeClr val="dk1"/>
          </a:fontRef>
        </p:style>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400" b="1"/>
              <a:t>互斥关系</a:t>
            </a:r>
          </a:p>
        </p:txBody>
      </p:sp>
      <p:sp>
        <p:nvSpPr>
          <p:cNvPr id="21" name="Text Box 17"/>
          <p:cNvSpPr txBox="1">
            <a:spLocks noChangeArrowheads="1"/>
          </p:cNvSpPr>
          <p:nvPr/>
        </p:nvSpPr>
        <p:spPr bwMode="auto">
          <a:xfrm>
            <a:off x="8476891" y="1747700"/>
            <a:ext cx="1600200" cy="457200"/>
          </a:xfrm>
          <a:prstGeom prst="rect">
            <a:avLst/>
          </a:prstGeom>
          <a:ln/>
        </p:spPr>
        <p:style>
          <a:lnRef idx="2">
            <a:schemeClr val="accent1"/>
          </a:lnRef>
          <a:fillRef idx="1">
            <a:schemeClr val="lt1"/>
          </a:fillRef>
          <a:effectRef idx="0">
            <a:schemeClr val="accent1"/>
          </a:effectRef>
          <a:fontRef idx="minor">
            <a:schemeClr val="dk1"/>
          </a:fontRef>
        </p:style>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400" b="1"/>
              <a:t>互补关系</a:t>
            </a:r>
          </a:p>
        </p:txBody>
      </p:sp>
    </p:spTree>
    <p:extLst>
      <p:ext uri="{BB962C8B-B14F-4D97-AF65-F5344CB8AC3E}">
        <p14:creationId xmlns:p14="http://schemas.microsoft.com/office/powerpoint/2010/main" val="3859212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软件工程的目标</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104049" y="1576339"/>
            <a:ext cx="12237476" cy="4628927"/>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400" b="1" dirty="0">
                <a:solidFill>
                  <a:srgbClr val="000000"/>
                </a:solidFill>
                <a:latin typeface="微软雅黑" panose="020B0503020204020204" pitchFamily="34" charset="-122"/>
                <a:ea typeface="微软雅黑" panose="020B0503020204020204" pitchFamily="34" charset="-122"/>
              </a:rPr>
              <a:t>软件的质量特性：</a:t>
            </a:r>
            <a:r>
              <a:rPr lang="zh-CN" altLang="en-US" sz="2400" b="1" dirty="0">
                <a:solidFill>
                  <a:srgbClr val="FF0000"/>
                </a:solidFill>
                <a:latin typeface="微软雅黑" panose="020B0503020204020204" pitchFamily="34" charset="-122"/>
                <a:ea typeface="微软雅黑" panose="020B0503020204020204" pitchFamily="34" charset="-122"/>
              </a:rPr>
              <a:t>功能性</a:t>
            </a:r>
            <a:r>
              <a:rPr lang="zh-CN" altLang="en-US" sz="2400" b="1" dirty="0">
                <a:solidFill>
                  <a:srgbClr val="000000"/>
                </a:solidFill>
                <a:latin typeface="微软雅黑" panose="020B0503020204020204" pitchFamily="34" charset="-122"/>
                <a:ea typeface="微软雅黑" panose="020B0503020204020204" pitchFamily="34" charset="-122"/>
              </a:rPr>
              <a:t>、</a:t>
            </a:r>
            <a:r>
              <a:rPr lang="zh-CN" altLang="en-US" sz="2400" b="1" dirty="0">
                <a:solidFill>
                  <a:srgbClr val="FF0000"/>
                </a:solidFill>
                <a:latin typeface="微软雅黑" panose="020B0503020204020204" pitchFamily="34" charset="-122"/>
                <a:ea typeface="微软雅黑" panose="020B0503020204020204" pitchFamily="34" charset="-122"/>
              </a:rPr>
              <a:t>可靠性</a:t>
            </a:r>
            <a:r>
              <a:rPr lang="zh-CN" altLang="en-US" sz="2400" b="1" dirty="0">
                <a:solidFill>
                  <a:srgbClr val="000000"/>
                </a:solidFill>
                <a:latin typeface="微软雅黑" panose="020B0503020204020204" pitchFamily="34" charset="-122"/>
                <a:ea typeface="微软雅黑" panose="020B0503020204020204" pitchFamily="34" charset="-122"/>
              </a:rPr>
              <a:t>、</a:t>
            </a:r>
            <a:r>
              <a:rPr lang="zh-CN" altLang="en-US" sz="2400" b="1" dirty="0">
                <a:solidFill>
                  <a:srgbClr val="FF0000"/>
                </a:solidFill>
                <a:latin typeface="微软雅黑" panose="020B0503020204020204" pitchFamily="34" charset="-122"/>
                <a:ea typeface="微软雅黑" panose="020B0503020204020204" pitchFamily="34" charset="-122"/>
              </a:rPr>
              <a:t>可使用性</a:t>
            </a:r>
            <a:r>
              <a:rPr lang="zh-CN" altLang="en-US" sz="2400" b="1" dirty="0">
                <a:solidFill>
                  <a:srgbClr val="000000"/>
                </a:solidFill>
                <a:latin typeface="微软雅黑" panose="020B0503020204020204" pitchFamily="34" charset="-122"/>
                <a:ea typeface="微软雅黑" panose="020B0503020204020204" pitchFamily="34" charset="-122"/>
              </a:rPr>
              <a:t>、</a:t>
            </a:r>
            <a:r>
              <a:rPr lang="zh-CN" altLang="en-US" sz="2400" b="1" dirty="0">
                <a:solidFill>
                  <a:srgbClr val="FF0000"/>
                </a:solidFill>
                <a:latin typeface="微软雅黑" panose="020B0503020204020204" pitchFamily="34" charset="-122"/>
                <a:ea typeface="微软雅黑" panose="020B0503020204020204" pitchFamily="34" charset="-122"/>
              </a:rPr>
              <a:t>效率</a:t>
            </a:r>
            <a:r>
              <a:rPr lang="zh-CN" altLang="en-US" sz="2400" b="1" dirty="0">
                <a:solidFill>
                  <a:srgbClr val="000000"/>
                </a:solidFill>
                <a:latin typeface="微软雅黑" panose="020B0503020204020204" pitchFamily="34" charset="-122"/>
                <a:ea typeface="微软雅黑" panose="020B0503020204020204" pitchFamily="34" charset="-122"/>
              </a:rPr>
              <a:t>、</a:t>
            </a:r>
            <a:r>
              <a:rPr lang="zh-CN" altLang="en-US" sz="2400" b="1" dirty="0">
                <a:solidFill>
                  <a:srgbClr val="FF0000"/>
                </a:solidFill>
                <a:latin typeface="微软雅黑" panose="020B0503020204020204" pitchFamily="34" charset="-122"/>
                <a:ea typeface="微软雅黑" panose="020B0503020204020204" pitchFamily="34" charset="-122"/>
              </a:rPr>
              <a:t>可维护性</a:t>
            </a:r>
            <a:r>
              <a:rPr lang="zh-CN" altLang="en-US" sz="2400" b="1" dirty="0">
                <a:solidFill>
                  <a:srgbClr val="000000"/>
                </a:solidFill>
                <a:latin typeface="微软雅黑" panose="020B0503020204020204" pitchFamily="34" charset="-122"/>
                <a:ea typeface="微软雅黑" panose="020B0503020204020204" pitchFamily="34" charset="-122"/>
              </a:rPr>
              <a:t>和</a:t>
            </a:r>
            <a:r>
              <a:rPr lang="zh-CN" altLang="en-US" sz="2400" b="1" dirty="0" smtClean="0">
                <a:solidFill>
                  <a:srgbClr val="FF0000"/>
                </a:solidFill>
                <a:latin typeface="微软雅黑" panose="020B0503020204020204" pitchFamily="34" charset="-122"/>
                <a:ea typeface="微软雅黑" panose="020B0503020204020204" pitchFamily="34" charset="-122"/>
              </a:rPr>
              <a:t>可移植性</a:t>
            </a:r>
            <a:endParaRPr lang="zh-CN" altLang="en-US" sz="2400" b="1" dirty="0">
              <a:solidFill>
                <a:srgbClr val="FF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功能性</a:t>
            </a:r>
            <a:r>
              <a:rPr lang="zh-CN" altLang="en-US" sz="2400" b="1" dirty="0">
                <a:solidFill>
                  <a:srgbClr val="000000"/>
                </a:solidFill>
                <a:latin typeface="微软雅黑" panose="020B0503020204020204" pitchFamily="34" charset="-122"/>
                <a:ea typeface="微软雅黑" panose="020B0503020204020204" pitchFamily="34" charset="-122"/>
              </a:rPr>
              <a:t>是指软件所实现的功能达到它的设计规范和满足用户需求的</a:t>
            </a:r>
            <a:r>
              <a:rPr lang="zh-CN" altLang="en-US" sz="2400" b="1" dirty="0" smtClean="0">
                <a:solidFill>
                  <a:srgbClr val="000000"/>
                </a:solidFill>
                <a:latin typeface="微软雅黑" panose="020B0503020204020204" pitchFamily="34" charset="-122"/>
                <a:ea typeface="微软雅黑" panose="020B0503020204020204" pitchFamily="34" charset="-122"/>
              </a:rPr>
              <a:t>程度</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可靠性</a:t>
            </a:r>
            <a:r>
              <a:rPr lang="zh-CN" altLang="en-US" sz="2400" b="1" dirty="0">
                <a:solidFill>
                  <a:srgbClr val="000000"/>
                </a:solidFill>
                <a:latin typeface="微软雅黑" panose="020B0503020204020204" pitchFamily="34" charset="-122"/>
                <a:ea typeface="微软雅黑" panose="020B0503020204020204" pitchFamily="34" charset="-122"/>
              </a:rPr>
              <a:t>是指在规定的时间和条件下，软件能够正常维持其工作的</a:t>
            </a:r>
            <a:r>
              <a:rPr lang="zh-CN" altLang="en-US" sz="2400" b="1" dirty="0" smtClean="0">
                <a:solidFill>
                  <a:srgbClr val="000000"/>
                </a:solidFill>
                <a:latin typeface="微软雅黑" panose="020B0503020204020204" pitchFamily="34" charset="-122"/>
                <a:ea typeface="微软雅黑" panose="020B0503020204020204" pitchFamily="34" charset="-122"/>
              </a:rPr>
              <a:t>能力</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可使用</a:t>
            </a:r>
            <a:r>
              <a:rPr lang="zh-CN" altLang="en-US" sz="2400" b="1" dirty="0" smtClean="0">
                <a:solidFill>
                  <a:srgbClr val="FF0000"/>
                </a:solidFill>
                <a:latin typeface="微软雅黑" panose="020B0503020204020204" pitchFamily="34" charset="-122"/>
                <a:ea typeface="微软雅黑" panose="020B0503020204020204" pitchFamily="34" charset="-122"/>
              </a:rPr>
              <a:t>性</a:t>
            </a:r>
            <a:r>
              <a:rPr lang="en-US" altLang="zh-CN" sz="2400" b="1" dirty="0" smtClean="0">
                <a:solidFill>
                  <a:srgbClr val="FF0000"/>
                </a:solidFill>
                <a:latin typeface="微软雅黑" panose="020B0503020204020204" pitchFamily="34" charset="-122"/>
                <a:ea typeface="微软雅黑" panose="020B0503020204020204" pitchFamily="34" charset="-122"/>
              </a:rPr>
              <a:t>(</a:t>
            </a:r>
            <a:r>
              <a:rPr lang="zh-CN" altLang="en-US" sz="2400" b="1" dirty="0" smtClean="0">
                <a:solidFill>
                  <a:srgbClr val="FF0000"/>
                </a:solidFill>
                <a:latin typeface="微软雅黑" panose="020B0503020204020204" pitchFamily="34" charset="-122"/>
                <a:ea typeface="微软雅黑" panose="020B0503020204020204" pitchFamily="34" charset="-122"/>
              </a:rPr>
              <a:t>易用性</a:t>
            </a:r>
            <a:r>
              <a:rPr lang="en-US" altLang="zh-CN" sz="2400" b="1" dirty="0" smtClean="0">
                <a:solidFill>
                  <a:srgbClr val="FF0000"/>
                </a:solidFill>
                <a:latin typeface="微软雅黑" panose="020B0503020204020204" pitchFamily="34" charset="-122"/>
                <a:ea typeface="微软雅黑" panose="020B0503020204020204" pitchFamily="34" charset="-122"/>
              </a:rPr>
              <a:t>)</a:t>
            </a:r>
            <a:r>
              <a:rPr lang="zh-CN" altLang="en-US" sz="2400" b="1" dirty="0" smtClean="0">
                <a:solidFill>
                  <a:srgbClr val="000000"/>
                </a:solidFill>
                <a:latin typeface="微软雅黑" panose="020B0503020204020204" pitchFamily="34" charset="-122"/>
                <a:ea typeface="微软雅黑" panose="020B0503020204020204" pitchFamily="34" charset="-122"/>
              </a:rPr>
              <a:t>是</a:t>
            </a:r>
            <a:r>
              <a:rPr lang="zh-CN" altLang="en-US" sz="2400" b="1" dirty="0">
                <a:solidFill>
                  <a:srgbClr val="000000"/>
                </a:solidFill>
                <a:latin typeface="微软雅黑" panose="020B0503020204020204" pitchFamily="34" charset="-122"/>
                <a:ea typeface="微软雅黑" panose="020B0503020204020204" pitchFamily="34" charset="-122"/>
              </a:rPr>
              <a:t>指为了使用该软件所需要的</a:t>
            </a:r>
            <a:r>
              <a:rPr lang="zh-CN" altLang="en-US" sz="2400" b="1" dirty="0" smtClean="0">
                <a:solidFill>
                  <a:srgbClr val="000000"/>
                </a:solidFill>
                <a:latin typeface="微软雅黑" panose="020B0503020204020204" pitchFamily="34" charset="-122"/>
                <a:ea typeface="微软雅黑" panose="020B0503020204020204" pitchFamily="34" charset="-122"/>
              </a:rPr>
              <a:t>能力</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效率</a:t>
            </a:r>
            <a:r>
              <a:rPr lang="zh-CN" altLang="en-US" sz="2400" b="1" dirty="0">
                <a:solidFill>
                  <a:srgbClr val="000000"/>
                </a:solidFill>
                <a:latin typeface="微软雅黑" panose="020B0503020204020204" pitchFamily="34" charset="-122"/>
                <a:ea typeface="微软雅黑" panose="020B0503020204020204" pitchFamily="34" charset="-122"/>
              </a:rPr>
              <a:t>是指在规定的条件下用软件实现某种功能所需要的计算机资源的</a:t>
            </a:r>
            <a:r>
              <a:rPr lang="zh-CN" altLang="en-US" sz="2400" b="1" dirty="0" smtClean="0">
                <a:solidFill>
                  <a:srgbClr val="000000"/>
                </a:solidFill>
                <a:latin typeface="微软雅黑" panose="020B0503020204020204" pitchFamily="34" charset="-122"/>
                <a:ea typeface="微软雅黑" panose="020B0503020204020204" pitchFamily="34" charset="-122"/>
              </a:rPr>
              <a:t>有效性</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可维护性</a:t>
            </a:r>
            <a:r>
              <a:rPr lang="zh-CN" altLang="en-US" sz="2400" b="1" dirty="0">
                <a:solidFill>
                  <a:srgbClr val="000000"/>
                </a:solidFill>
                <a:latin typeface="微软雅黑" panose="020B0503020204020204" pitchFamily="34" charset="-122"/>
                <a:ea typeface="微软雅黑" panose="020B0503020204020204" pitchFamily="34" charset="-122"/>
              </a:rPr>
              <a:t>是指当环境改变或软件运行发生故障时，为了使其恢复正常运行所做努力的</a:t>
            </a:r>
            <a:r>
              <a:rPr lang="zh-CN" altLang="en-US" sz="2400" b="1" dirty="0" smtClean="0">
                <a:solidFill>
                  <a:srgbClr val="000000"/>
                </a:solidFill>
                <a:latin typeface="微软雅黑" panose="020B0503020204020204" pitchFamily="34" charset="-122"/>
                <a:ea typeface="微软雅黑" panose="020B0503020204020204" pitchFamily="34" charset="-122"/>
              </a:rPr>
              <a:t>程度</a:t>
            </a:r>
            <a:endParaRPr lang="en-US" altLang="zh-CN" sz="24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smtClean="0">
                <a:solidFill>
                  <a:srgbClr val="FF0000"/>
                </a:solidFill>
                <a:latin typeface="微软雅黑" panose="020B0503020204020204" pitchFamily="34" charset="-122"/>
                <a:ea typeface="微软雅黑" panose="020B0503020204020204" pitchFamily="34" charset="-122"/>
              </a:rPr>
              <a:t>可移植性</a:t>
            </a:r>
            <a:r>
              <a:rPr lang="zh-CN" altLang="en-US" sz="2400" b="1" dirty="0">
                <a:solidFill>
                  <a:srgbClr val="000000"/>
                </a:solidFill>
                <a:latin typeface="微软雅黑" panose="020B0503020204020204" pitchFamily="34" charset="-122"/>
                <a:ea typeface="微软雅黑" panose="020B0503020204020204" pitchFamily="34" charset="-122"/>
              </a:rPr>
              <a:t>是指软件从某一环境转移到另一环境时所做努力的</a:t>
            </a:r>
            <a:r>
              <a:rPr lang="zh-CN" altLang="en-US" sz="2400" b="1" dirty="0" smtClean="0">
                <a:solidFill>
                  <a:srgbClr val="000000"/>
                </a:solidFill>
                <a:latin typeface="微软雅黑" panose="020B0503020204020204" pitchFamily="34" charset="-122"/>
                <a:ea typeface="微软雅黑" panose="020B0503020204020204" pitchFamily="34" charset="-122"/>
              </a:rPr>
              <a:t>程度</a:t>
            </a:r>
            <a:endParaRPr lang="zh-CN" altLang="en-US" sz="24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54934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9925595"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4281764" y="715131"/>
            <a:ext cx="3763277" cy="88507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转变对软件的认识</a:t>
            </a:r>
            <a:endParaRPr lang="zh-CN" altLang="en-US" sz="2400" b="1" dirty="0">
              <a:solidFill>
                <a:srgbClr val="000000"/>
              </a:solidFill>
              <a:latin typeface="微软雅黑" panose="020B0503020204020204" pitchFamily="34" charset="-122"/>
              <a:ea typeface="微软雅黑" panose="020B0503020204020204" pitchFamily="34" charset="-122"/>
            </a:endParaRPr>
          </a:p>
        </p:txBody>
      </p:sp>
      <p:sp>
        <p:nvSpPr>
          <p:cNvPr id="2" name="矩形 1"/>
          <p:cNvSpPr/>
          <p:nvPr/>
        </p:nvSpPr>
        <p:spPr>
          <a:xfrm>
            <a:off x="2315362" y="1807887"/>
            <a:ext cx="2533475" cy="6795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b="1" dirty="0" smtClean="0">
                <a:latin typeface="微软雅黑" panose="020B0503020204020204" pitchFamily="34" charset="-122"/>
                <a:ea typeface="微软雅黑" panose="020B0503020204020204" pitchFamily="34" charset="-122"/>
              </a:rPr>
              <a:t>程序</a:t>
            </a:r>
            <a:endParaRPr lang="zh-CN" altLang="en-US" sz="2800" b="1" dirty="0">
              <a:latin typeface="微软雅黑" panose="020B0503020204020204" pitchFamily="34" charset="-122"/>
              <a:ea typeface="微软雅黑" panose="020B0503020204020204" pitchFamily="34" charset="-122"/>
            </a:endParaRPr>
          </a:p>
        </p:txBody>
      </p:sp>
      <p:sp>
        <p:nvSpPr>
          <p:cNvPr id="5" name="矩形 4"/>
          <p:cNvSpPr/>
          <p:nvPr/>
        </p:nvSpPr>
        <p:spPr>
          <a:xfrm>
            <a:off x="6778304" y="1807888"/>
            <a:ext cx="2533475" cy="6795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b="1" dirty="0">
                <a:latin typeface="微软雅黑" panose="020B0503020204020204" pitchFamily="34" charset="-122"/>
                <a:ea typeface="微软雅黑" panose="020B0503020204020204" pitchFamily="34" charset="-122"/>
              </a:rPr>
              <a:t>系统</a:t>
            </a:r>
          </a:p>
        </p:txBody>
      </p:sp>
      <p:sp>
        <p:nvSpPr>
          <p:cNvPr id="6" name="矩形 5"/>
          <p:cNvSpPr/>
          <p:nvPr/>
        </p:nvSpPr>
        <p:spPr>
          <a:xfrm>
            <a:off x="6778304" y="4891693"/>
            <a:ext cx="2533475" cy="6795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b="1" dirty="0">
                <a:latin typeface="微软雅黑" panose="020B0503020204020204" pitchFamily="34" charset="-122"/>
                <a:ea typeface="微软雅黑" panose="020B0503020204020204" pitchFamily="34" charset="-122"/>
              </a:rPr>
              <a:t>系统工程师</a:t>
            </a:r>
          </a:p>
        </p:txBody>
      </p:sp>
      <p:sp>
        <p:nvSpPr>
          <p:cNvPr id="7" name="矩形 6"/>
          <p:cNvSpPr/>
          <p:nvPr/>
        </p:nvSpPr>
        <p:spPr>
          <a:xfrm>
            <a:off x="2315361" y="4891693"/>
            <a:ext cx="2533475" cy="67950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2800" b="1" dirty="0">
                <a:latin typeface="微软雅黑" panose="020B0503020204020204" pitchFamily="34" charset="-122"/>
                <a:ea typeface="微软雅黑" panose="020B0503020204020204" pitchFamily="34" charset="-122"/>
              </a:rPr>
              <a:t>程序员</a:t>
            </a:r>
          </a:p>
        </p:txBody>
      </p:sp>
      <p:sp>
        <p:nvSpPr>
          <p:cNvPr id="10" name="Content Placeholder 3">
            <a:extLst>
              <a:ext uri="{FF2B5EF4-FFF2-40B4-BE49-F238E27FC236}">
                <a16:creationId xmlns:a16="http://schemas.microsoft.com/office/drawing/2014/main" id="{476843D2-9693-474C-8D9D-C55FEDD936BD}"/>
              </a:ext>
            </a:extLst>
          </p:cNvPr>
          <p:cNvSpPr txBox="1">
            <a:spLocks/>
          </p:cNvSpPr>
          <p:nvPr/>
        </p:nvSpPr>
        <p:spPr>
          <a:xfrm>
            <a:off x="4618723" y="3701089"/>
            <a:ext cx="3763277" cy="802695"/>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smtClean="0">
                <a:solidFill>
                  <a:srgbClr val="000000"/>
                </a:solidFill>
                <a:latin typeface="微软雅黑" panose="020B0503020204020204" pitchFamily="34" charset="-122"/>
                <a:ea typeface="微软雅黑" panose="020B0503020204020204" pitchFamily="34" charset="-122"/>
              </a:rPr>
              <a:t>转变</a:t>
            </a:r>
            <a:r>
              <a:rPr lang="zh-CN" altLang="en-US" sz="2800" b="1" dirty="0">
                <a:solidFill>
                  <a:srgbClr val="000000"/>
                </a:solidFill>
                <a:latin typeface="微软雅黑" panose="020B0503020204020204" pitchFamily="34" charset="-122"/>
                <a:ea typeface="微软雅黑" panose="020B0503020204020204" pitchFamily="34" charset="-122"/>
              </a:rPr>
              <a:t>思维</a:t>
            </a:r>
            <a:r>
              <a:rPr lang="zh-CN" altLang="en-US" sz="2800" b="1" dirty="0" smtClean="0">
                <a:solidFill>
                  <a:srgbClr val="000000"/>
                </a:solidFill>
                <a:latin typeface="微软雅黑" panose="020B0503020204020204" pitchFamily="34" charset="-122"/>
                <a:ea typeface="微软雅黑" panose="020B0503020204020204" pitchFamily="34" charset="-122"/>
              </a:rPr>
              <a:t>定式</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endParaRPr lang="zh-CN" altLang="en-US" sz="2400" b="1" dirty="0">
              <a:solidFill>
                <a:srgbClr val="000000"/>
              </a:solidFill>
              <a:latin typeface="微软雅黑" panose="020B0503020204020204" pitchFamily="34" charset="-122"/>
              <a:ea typeface="微软雅黑" panose="020B0503020204020204" pitchFamily="34" charset="-122"/>
            </a:endParaRPr>
          </a:p>
        </p:txBody>
      </p:sp>
      <p:sp>
        <p:nvSpPr>
          <p:cNvPr id="3" name="右箭头 2"/>
          <p:cNvSpPr/>
          <p:nvPr/>
        </p:nvSpPr>
        <p:spPr>
          <a:xfrm>
            <a:off x="5511567" y="1953686"/>
            <a:ext cx="604007" cy="387909"/>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右箭头 10"/>
          <p:cNvSpPr/>
          <p:nvPr/>
        </p:nvSpPr>
        <p:spPr>
          <a:xfrm>
            <a:off x="5511566" y="5037492"/>
            <a:ext cx="604007" cy="387909"/>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11694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 grpId="0" animBg="1"/>
      <p:bldP spid="5" grpId="0" animBg="1"/>
      <p:bldP spid="6" grpId="0" animBg="1"/>
      <p:bldP spid="7" grpId="0" animBg="1"/>
      <p:bldP spid="10" grpId="0"/>
      <p:bldP spid="3" grpId="0" animBg="1"/>
      <p:bldP spid="11"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5">
            <a:extLst>
              <a:ext uri="{FF2B5EF4-FFF2-40B4-BE49-F238E27FC236}">
                <a16:creationId xmlns:a16="http://schemas.microsoft.com/office/drawing/2014/main" id="{5E4FF5DC-2CC0-43CA-9374-DAD9384FFED9}"/>
              </a:ext>
            </a:extLst>
          </p:cNvPr>
          <p:cNvSpPr txBox="1">
            <a:spLocks/>
          </p:cNvSpPr>
          <p:nvPr/>
        </p:nvSpPr>
        <p:spPr>
          <a:xfrm>
            <a:off x="2543601" y="2745528"/>
            <a:ext cx="1159329" cy="1007993"/>
          </a:xfrm>
          <a:prstGeom prst="rect">
            <a:avLst/>
          </a:prstGeom>
          <a:noFill/>
          <a:ln w="117475">
            <a:noFill/>
          </a:ln>
        </p:spPr>
        <p:txBody>
          <a:bodyPr wrap="none" rtlCol="0">
            <a:prstTxWarp prst="textPlain">
              <a:avLst/>
            </a:prstTxWarp>
            <a:spAutoFit/>
          </a:bodyPr>
          <a:lstStyle/>
          <a:p>
            <a:pPr algn="ctr"/>
            <a:r>
              <a:rPr lang="en-US" altLang="zh-CN" sz="1350" spc="75" dirty="0" smtClean="0">
                <a:latin typeface="Impact" panose="020B0806030902050204" pitchFamily="34" charset="0"/>
                <a:cs typeface="Arial" panose="020B0604020202020204" pitchFamily="34" charset="0"/>
              </a:rPr>
              <a:t>/-2</a:t>
            </a:r>
            <a:endParaRPr lang="zh-CN" altLang="en-US" sz="1350" spc="75" dirty="0">
              <a:latin typeface="Impact" panose="020B0806030902050204" pitchFamily="34" charset="0"/>
              <a:cs typeface="Arial" panose="020B0604020202020204" pitchFamily="34" charset="0"/>
            </a:endParaRPr>
          </a:p>
        </p:txBody>
      </p:sp>
      <p:cxnSp>
        <p:nvCxnSpPr>
          <p:cNvPr id="6" name="直接连接符 6">
            <a:extLst>
              <a:ext uri="{FF2B5EF4-FFF2-40B4-BE49-F238E27FC236}">
                <a16:creationId xmlns:a16="http://schemas.microsoft.com/office/drawing/2014/main" id="{0284599F-3B7B-44BB-B5FC-ACECEDB45037}"/>
              </a:ext>
            </a:extLst>
          </p:cNvPr>
          <p:cNvCxnSpPr>
            <a:cxnSpLocks/>
          </p:cNvCxnSpPr>
          <p:nvPr/>
        </p:nvCxnSpPr>
        <p:spPr>
          <a:xfrm>
            <a:off x="2477452" y="3861746"/>
            <a:ext cx="542980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78A15FB-B196-4903-8713-2878F4A7DE0D}"/>
              </a:ext>
            </a:extLst>
          </p:cNvPr>
          <p:cNvSpPr txBox="1"/>
          <p:nvPr/>
        </p:nvSpPr>
        <p:spPr>
          <a:xfrm>
            <a:off x="3863175" y="2733998"/>
            <a:ext cx="6932008" cy="1031051"/>
          </a:xfrm>
          <a:prstGeom prst="rect">
            <a:avLst/>
          </a:prstGeom>
          <a:noFill/>
        </p:spPr>
        <p:txBody>
          <a:bodyPr wrap="square">
            <a:spAutoFit/>
          </a:bodyPr>
          <a:lstStyle/>
          <a:p>
            <a:pPr algn="l">
              <a:lnSpc>
                <a:spcPct val="100000"/>
              </a:lnSpc>
              <a:spcAft>
                <a:spcPts val="600"/>
              </a:spcAft>
            </a:pPr>
            <a:r>
              <a:rPr lang="zh-CN" altLang="en-US" sz="2800" b="1" dirty="0" smtClean="0">
                <a:latin typeface="微软雅黑" panose="020B0503020204020204" pitchFamily="34" charset="-122"/>
                <a:ea typeface="微软雅黑" panose="020B0503020204020204" pitchFamily="34" charset="-122"/>
              </a:rPr>
              <a:t>软件生命周期</a:t>
            </a:r>
            <a:endParaRPr lang="en-US" altLang="zh-CN" sz="2800" b="1" dirty="0">
              <a:latin typeface="微软雅黑" panose="020B0503020204020204" pitchFamily="34" charset="-122"/>
              <a:ea typeface="微软雅黑" panose="020B0503020204020204" pitchFamily="34" charset="-122"/>
            </a:endParaRPr>
          </a:p>
          <a:p>
            <a:pPr>
              <a:spcAft>
                <a:spcPts val="600"/>
              </a:spcAft>
            </a:pPr>
            <a:r>
              <a:rPr lang="en-US" altLang="zh-CN" sz="2800" b="1" dirty="0">
                <a:latin typeface="微软雅黑" panose="020B0503020204020204" pitchFamily="34" charset="-122"/>
                <a:ea typeface="微软雅黑" panose="020B0503020204020204" pitchFamily="34" charset="-122"/>
              </a:rPr>
              <a:t>Software Development </a:t>
            </a:r>
            <a:r>
              <a:rPr lang="en-US" altLang="zh-CN" sz="2800" b="1" dirty="0" smtClean="0">
                <a:latin typeface="微软雅黑" panose="020B0503020204020204" pitchFamily="34" charset="-122"/>
                <a:ea typeface="微软雅黑" panose="020B0503020204020204" pitchFamily="34" charset="-122"/>
              </a:rPr>
              <a:t>Life Cycle</a:t>
            </a:r>
            <a:endParaRPr lang="zh-CN" altLang="en-US" sz="2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23123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10298668"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a:solidFill>
                  <a:srgbClr val="FF0000"/>
                </a:solidFill>
                <a:latin typeface="微软雅黑" panose="020B0503020204020204" pitchFamily="34" charset="-122"/>
                <a:ea typeface="微软雅黑" panose="020B0503020204020204" pitchFamily="34" charset="-122"/>
              </a:rPr>
              <a:t>软件生命周期（软件生存周期或系统开发生命周期）</a:t>
            </a: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3771248"/>
          </a:xfrm>
          <a:prstGeom prst="rect">
            <a:avLst/>
          </a:prstGeom>
        </p:spPr>
        <p:txBody>
          <a:bodyPr vert="horz" lIns="91440" tIns="45720" rIns="91440" bIns="45720" rtlCol="0">
            <a:normAutofit fontScale="77500" lnSpcReduction="20000"/>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软件也有一个孕育、诞生、成长、成熟和衰亡的生存过程，我们称这个过程为软件生命周期或软件</a:t>
            </a:r>
            <a:r>
              <a:rPr lang="zh-CN" altLang="en-US" sz="2800" b="1" dirty="0" smtClean="0">
                <a:solidFill>
                  <a:srgbClr val="000000"/>
                </a:solidFill>
                <a:latin typeface="微软雅黑" panose="020B0503020204020204" pitchFamily="34" charset="-122"/>
                <a:ea typeface="微软雅黑" panose="020B0503020204020204" pitchFamily="34" charset="-122"/>
              </a:rPr>
              <a:t>生存期</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endParaRPr lang="en-US" altLang="zh-CN" sz="28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软件生存期分为三个时期</a:t>
            </a:r>
          </a:p>
          <a:p>
            <a:pPr marL="514350" lvl="0" indent="-514350" algn="just">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软件定义</a:t>
            </a:r>
          </a:p>
          <a:p>
            <a:pPr marL="514350" lvl="0" indent="-514350" algn="just">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软件开发</a:t>
            </a:r>
          </a:p>
          <a:p>
            <a:pPr marL="514350" lvl="0" indent="-514350" algn="just">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运行维护</a:t>
            </a:r>
          </a:p>
          <a:p>
            <a:pPr marL="0" lvl="0" indent="0" algn="just">
              <a:lnSpc>
                <a:spcPct val="150000"/>
              </a:lnSpc>
              <a:buNone/>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32945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solidFill>
                  <a:srgbClr val="FF0000"/>
                </a:solidFill>
                <a:latin typeface="微软雅黑" panose="020B0503020204020204" pitchFamily="34" charset="-122"/>
                <a:ea typeface="微软雅黑" panose="020B0503020204020204" pitchFamily="34" charset="-122"/>
              </a:rPr>
              <a:t>软件生存期</a:t>
            </a:r>
            <a:endParaRPr lang="zh-CN" altLang="en-US" sz="3600" dirty="0">
              <a:solidFill>
                <a:srgbClr val="FF0000"/>
              </a:solidFill>
              <a:latin typeface="微软雅黑" panose="020B0503020204020204" pitchFamily="34" charset="-122"/>
              <a:ea typeface="微软雅黑" panose="020B0503020204020204" pitchFamily="34" charset="-122"/>
            </a:endParaRPr>
          </a:p>
        </p:txBody>
      </p:sp>
      <p:grpSp>
        <p:nvGrpSpPr>
          <p:cNvPr id="4" name="Group 2"/>
          <p:cNvGrpSpPr>
            <a:grpSpLocks/>
          </p:cNvGrpSpPr>
          <p:nvPr/>
        </p:nvGrpSpPr>
        <p:grpSpPr bwMode="auto">
          <a:xfrm>
            <a:off x="5739321" y="1061900"/>
            <a:ext cx="3479800" cy="5334000"/>
            <a:chOff x="2956" y="349"/>
            <a:chExt cx="2192" cy="3360"/>
          </a:xfrm>
        </p:grpSpPr>
        <p:sp>
          <p:nvSpPr>
            <p:cNvPr id="5" name="Rectangle 3"/>
            <p:cNvSpPr>
              <a:spLocks noChangeArrowheads="1"/>
            </p:cNvSpPr>
            <p:nvPr/>
          </p:nvSpPr>
          <p:spPr bwMode="auto">
            <a:xfrm>
              <a:off x="2956" y="349"/>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问题定义</a:t>
              </a:r>
            </a:p>
          </p:txBody>
        </p:sp>
        <p:sp>
          <p:nvSpPr>
            <p:cNvPr id="6" name="Rectangle 4"/>
            <p:cNvSpPr>
              <a:spLocks noChangeArrowheads="1"/>
            </p:cNvSpPr>
            <p:nvPr/>
          </p:nvSpPr>
          <p:spPr bwMode="auto">
            <a:xfrm>
              <a:off x="2956" y="781"/>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可行性研究</a:t>
              </a:r>
            </a:p>
          </p:txBody>
        </p:sp>
        <p:sp>
          <p:nvSpPr>
            <p:cNvPr id="7" name="Rectangle 5"/>
            <p:cNvSpPr>
              <a:spLocks noChangeArrowheads="1"/>
            </p:cNvSpPr>
            <p:nvPr/>
          </p:nvSpPr>
          <p:spPr bwMode="auto">
            <a:xfrm>
              <a:off x="2956" y="1213"/>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需求分析</a:t>
              </a:r>
            </a:p>
          </p:txBody>
        </p:sp>
        <p:sp>
          <p:nvSpPr>
            <p:cNvPr id="10" name="Rectangle 6"/>
            <p:cNvSpPr>
              <a:spLocks noChangeArrowheads="1"/>
            </p:cNvSpPr>
            <p:nvPr/>
          </p:nvSpPr>
          <p:spPr bwMode="auto">
            <a:xfrm>
              <a:off x="3500" y="1693"/>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概要设计</a:t>
              </a:r>
            </a:p>
          </p:txBody>
        </p:sp>
        <p:sp>
          <p:nvSpPr>
            <p:cNvPr id="11" name="Rectangle 7"/>
            <p:cNvSpPr>
              <a:spLocks noChangeArrowheads="1"/>
            </p:cNvSpPr>
            <p:nvPr/>
          </p:nvSpPr>
          <p:spPr bwMode="auto">
            <a:xfrm>
              <a:off x="3500" y="2125"/>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详细设计</a:t>
              </a:r>
            </a:p>
          </p:txBody>
        </p:sp>
        <p:sp>
          <p:nvSpPr>
            <p:cNvPr id="12" name="Rectangle 8"/>
            <p:cNvSpPr>
              <a:spLocks noChangeArrowheads="1"/>
            </p:cNvSpPr>
            <p:nvPr/>
          </p:nvSpPr>
          <p:spPr bwMode="auto">
            <a:xfrm>
              <a:off x="3500" y="2557"/>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编码</a:t>
              </a:r>
            </a:p>
          </p:txBody>
        </p:sp>
        <p:sp>
          <p:nvSpPr>
            <p:cNvPr id="13" name="Rectangle 9"/>
            <p:cNvSpPr>
              <a:spLocks noChangeArrowheads="1"/>
            </p:cNvSpPr>
            <p:nvPr/>
          </p:nvSpPr>
          <p:spPr bwMode="auto">
            <a:xfrm>
              <a:off x="3500" y="2989"/>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测试</a:t>
              </a:r>
            </a:p>
          </p:txBody>
        </p:sp>
        <p:sp>
          <p:nvSpPr>
            <p:cNvPr id="14" name="Rectangle 10"/>
            <p:cNvSpPr>
              <a:spLocks noChangeArrowheads="1"/>
            </p:cNvSpPr>
            <p:nvPr/>
          </p:nvSpPr>
          <p:spPr bwMode="auto">
            <a:xfrm>
              <a:off x="4060" y="3421"/>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维护</a:t>
              </a:r>
            </a:p>
          </p:txBody>
        </p:sp>
      </p:grpSp>
      <p:grpSp>
        <p:nvGrpSpPr>
          <p:cNvPr id="15" name="Group 11"/>
          <p:cNvGrpSpPr>
            <a:grpSpLocks/>
          </p:cNvGrpSpPr>
          <p:nvPr/>
        </p:nvGrpSpPr>
        <p:grpSpPr bwMode="auto">
          <a:xfrm>
            <a:off x="3258059" y="1073012"/>
            <a:ext cx="1730375" cy="5410200"/>
            <a:chOff x="1393" y="349"/>
            <a:chExt cx="1090" cy="3408"/>
          </a:xfrm>
        </p:grpSpPr>
        <p:sp>
          <p:nvSpPr>
            <p:cNvPr id="16" name="Line 12"/>
            <p:cNvSpPr>
              <a:spLocks noChangeShapeType="1"/>
            </p:cNvSpPr>
            <p:nvPr/>
          </p:nvSpPr>
          <p:spPr bwMode="auto">
            <a:xfrm>
              <a:off x="1619" y="358"/>
              <a:ext cx="68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 name="Line 13"/>
            <p:cNvSpPr>
              <a:spLocks noChangeShapeType="1"/>
            </p:cNvSpPr>
            <p:nvPr/>
          </p:nvSpPr>
          <p:spPr bwMode="auto">
            <a:xfrm>
              <a:off x="1596" y="1501"/>
              <a:ext cx="68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 name="Line 14"/>
            <p:cNvSpPr>
              <a:spLocks noChangeShapeType="1"/>
            </p:cNvSpPr>
            <p:nvPr/>
          </p:nvSpPr>
          <p:spPr bwMode="auto">
            <a:xfrm>
              <a:off x="1599" y="3277"/>
              <a:ext cx="68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 name="Line 15"/>
            <p:cNvSpPr>
              <a:spLocks noChangeShapeType="1"/>
            </p:cNvSpPr>
            <p:nvPr/>
          </p:nvSpPr>
          <p:spPr bwMode="auto">
            <a:xfrm>
              <a:off x="1602" y="3757"/>
              <a:ext cx="68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 name="Line 16"/>
            <p:cNvSpPr>
              <a:spLocks noChangeShapeType="1"/>
            </p:cNvSpPr>
            <p:nvPr/>
          </p:nvSpPr>
          <p:spPr bwMode="auto">
            <a:xfrm>
              <a:off x="1948" y="349"/>
              <a:ext cx="0" cy="1152"/>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1" name="Text Box 17"/>
            <p:cNvSpPr txBox="1">
              <a:spLocks noChangeArrowheads="1"/>
            </p:cNvSpPr>
            <p:nvPr/>
          </p:nvSpPr>
          <p:spPr bwMode="auto">
            <a:xfrm>
              <a:off x="1394" y="771"/>
              <a:ext cx="1082"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a:latin typeface="微软雅黑" panose="020B0503020204020204" pitchFamily="34" charset="-122"/>
                  <a:ea typeface="微软雅黑" panose="020B0503020204020204" pitchFamily="34" charset="-122"/>
                </a:rPr>
                <a:t>软件定义时期</a:t>
              </a:r>
              <a:endParaRPr lang="zh-CN" altLang="en-US" sz="2400" dirty="0">
                <a:latin typeface="微软雅黑" panose="020B0503020204020204" pitchFamily="34" charset="-122"/>
                <a:ea typeface="微软雅黑" panose="020B0503020204020204" pitchFamily="34" charset="-122"/>
              </a:endParaRPr>
            </a:p>
          </p:txBody>
        </p:sp>
        <p:sp>
          <p:nvSpPr>
            <p:cNvPr id="22" name="Text Box 18"/>
            <p:cNvSpPr txBox="1">
              <a:spLocks noChangeArrowheads="1"/>
            </p:cNvSpPr>
            <p:nvPr/>
          </p:nvSpPr>
          <p:spPr bwMode="auto">
            <a:xfrm>
              <a:off x="1393" y="2269"/>
              <a:ext cx="1082"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a:latin typeface="微软雅黑" panose="020B0503020204020204" pitchFamily="34" charset="-122"/>
                  <a:ea typeface="微软雅黑" panose="020B0503020204020204" pitchFamily="34" charset="-122"/>
                </a:rPr>
                <a:t>软件开发时期</a:t>
              </a:r>
              <a:endParaRPr lang="zh-CN" altLang="en-US" sz="2400" dirty="0">
                <a:latin typeface="微软雅黑" panose="020B0503020204020204" pitchFamily="34" charset="-122"/>
                <a:ea typeface="微软雅黑" panose="020B0503020204020204" pitchFamily="34" charset="-122"/>
              </a:endParaRPr>
            </a:p>
          </p:txBody>
        </p:sp>
        <p:sp>
          <p:nvSpPr>
            <p:cNvPr id="23" name="Line 19"/>
            <p:cNvSpPr>
              <a:spLocks noChangeShapeType="1"/>
            </p:cNvSpPr>
            <p:nvPr/>
          </p:nvSpPr>
          <p:spPr bwMode="auto">
            <a:xfrm>
              <a:off x="1948" y="1501"/>
              <a:ext cx="0" cy="1776"/>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4" name="Line 20"/>
            <p:cNvSpPr>
              <a:spLocks noChangeShapeType="1"/>
            </p:cNvSpPr>
            <p:nvPr/>
          </p:nvSpPr>
          <p:spPr bwMode="auto">
            <a:xfrm>
              <a:off x="1948" y="3277"/>
              <a:ext cx="0" cy="48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 name="Text Box 21"/>
            <p:cNvSpPr txBox="1">
              <a:spLocks noChangeArrowheads="1"/>
            </p:cNvSpPr>
            <p:nvPr/>
          </p:nvSpPr>
          <p:spPr bwMode="auto">
            <a:xfrm>
              <a:off x="1401" y="3381"/>
              <a:ext cx="1082"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a:latin typeface="微软雅黑" panose="020B0503020204020204" pitchFamily="34" charset="-122"/>
                  <a:ea typeface="微软雅黑" panose="020B0503020204020204" pitchFamily="34" charset="-122"/>
                </a:rPr>
                <a:t>软件维护时期</a:t>
              </a:r>
              <a:endParaRPr lang="zh-CN" altLang="en-US" sz="2400" dirty="0">
                <a:latin typeface="微软雅黑" panose="020B0503020204020204" pitchFamily="34" charset="-122"/>
                <a:ea typeface="微软雅黑" panose="020B0503020204020204" pitchFamily="34" charset="-122"/>
              </a:endParaRPr>
            </a:p>
          </p:txBody>
        </p:sp>
      </p:grpSp>
      <p:sp>
        <p:nvSpPr>
          <p:cNvPr id="26" name="AutoShape 22"/>
          <p:cNvSpPr>
            <a:spLocks/>
          </p:cNvSpPr>
          <p:nvPr/>
        </p:nvSpPr>
        <p:spPr bwMode="auto">
          <a:xfrm>
            <a:off x="2634171" y="1068250"/>
            <a:ext cx="433388" cy="5472112"/>
          </a:xfrm>
          <a:prstGeom prst="leftBrace">
            <a:avLst>
              <a:gd name="adj1" fmla="val 105220"/>
              <a:gd name="adj2" fmla="val 50000"/>
            </a:avLst>
          </a:prstGeom>
          <a:noFill/>
          <a:ln w="38100">
            <a:solidFill>
              <a:schemeClr val="tx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7" name="Text Box 23"/>
          <p:cNvSpPr txBox="1">
            <a:spLocks noChangeArrowheads="1"/>
          </p:cNvSpPr>
          <p:nvPr/>
        </p:nvSpPr>
        <p:spPr bwMode="auto">
          <a:xfrm>
            <a:off x="1865821" y="2650987"/>
            <a:ext cx="595035"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软</a:t>
            </a:r>
          </a:p>
          <a:p>
            <a:pPr eaLnBrk="1" hangingPunct="1"/>
            <a:r>
              <a:rPr lang="zh-CN" altLang="en-US" sz="3200" dirty="0">
                <a:latin typeface="微软雅黑" panose="020B0503020204020204" pitchFamily="34" charset="-122"/>
                <a:ea typeface="微软雅黑" panose="020B0503020204020204" pitchFamily="34" charset="-122"/>
              </a:rPr>
              <a:t>件</a:t>
            </a:r>
          </a:p>
          <a:p>
            <a:pPr eaLnBrk="1" hangingPunct="1"/>
            <a:r>
              <a:rPr lang="zh-CN" altLang="en-US" sz="3200" dirty="0">
                <a:latin typeface="微软雅黑" panose="020B0503020204020204" pitchFamily="34" charset="-122"/>
                <a:ea typeface="微软雅黑" panose="020B0503020204020204" pitchFamily="34" charset="-122"/>
              </a:rPr>
              <a:t>生</a:t>
            </a:r>
          </a:p>
          <a:p>
            <a:pPr eaLnBrk="1" hangingPunct="1"/>
            <a:r>
              <a:rPr lang="zh-CN" altLang="en-US" sz="3200" dirty="0">
                <a:latin typeface="微软雅黑" panose="020B0503020204020204" pitchFamily="34" charset="-122"/>
                <a:ea typeface="微软雅黑" panose="020B0503020204020204" pitchFamily="34" charset="-122"/>
              </a:rPr>
              <a:t>存</a:t>
            </a:r>
          </a:p>
          <a:p>
            <a:pPr eaLnBrk="1" hangingPunct="1"/>
            <a:r>
              <a:rPr lang="zh-CN" altLang="en-US" sz="3200" dirty="0">
                <a:latin typeface="微软雅黑" panose="020B0503020204020204" pitchFamily="34" charset="-122"/>
                <a:ea typeface="微软雅黑" panose="020B0503020204020204" pitchFamily="34" charset="-122"/>
              </a:rPr>
              <a:t>期</a:t>
            </a:r>
          </a:p>
        </p:txBody>
      </p:sp>
    </p:spTree>
    <p:extLst>
      <p:ext uri="{BB962C8B-B14F-4D97-AF65-F5344CB8AC3E}">
        <p14:creationId xmlns:p14="http://schemas.microsoft.com/office/powerpoint/2010/main" val="3886796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2000"/>
                                        <p:tgtEl>
                                          <p:spTgt spid="1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up)">
                                      <p:cBhvr>
                                        <p:cTn id="16"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4083702" y="1156515"/>
            <a:ext cx="4214322" cy="5313295"/>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软件工程基础</a:t>
            </a:r>
            <a:r>
              <a:rPr lang="en-US" altLang="zh-CN" sz="2000" b="1" dirty="0" smtClean="0">
                <a:latin typeface="微软雅黑" panose="020B0503020204020204" pitchFamily="34" charset="-122"/>
                <a:ea typeface="微软雅黑" panose="020B0503020204020204" pitchFamily="34" charset="-122"/>
              </a:rPr>
              <a:t>/</a:t>
            </a:r>
            <a:r>
              <a:rPr lang="zh-CN" altLang="en-US" sz="2000" b="1" dirty="0" smtClean="0">
                <a:latin typeface="微软雅黑" panose="020B0503020204020204" pitchFamily="34" charset="-122"/>
                <a:ea typeface="微软雅黑" panose="020B0503020204020204" pitchFamily="34" charset="-122"/>
              </a:rPr>
              <a:t>软件生命周期</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软件过程模型</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软件项目管理</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系统分析方法与问题定义</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需求分析与需求获取</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用例建模与用例描述</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结构化系统分析与设计</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面向对象方法概述</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面向对象建模与</a:t>
            </a:r>
            <a:r>
              <a:rPr lang="en-US" altLang="zh-CN" sz="2000" b="1" dirty="0" smtClean="0">
                <a:latin typeface="微软雅黑" panose="020B0503020204020204" pitchFamily="34" charset="-122"/>
                <a:ea typeface="微软雅黑" panose="020B0503020204020204" pitchFamily="34" charset="-122"/>
              </a:rPr>
              <a:t>UML</a:t>
            </a: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软件系统动态建模</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软件系统静态建模</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数据库设计</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综合案例分析</a:t>
            </a:r>
            <a:endParaRPr lang="en-US" altLang="zh-CN" sz="2000" b="1" dirty="0" smtClean="0">
              <a:latin typeface="微软雅黑" panose="020B0503020204020204" pitchFamily="34" charset="-122"/>
              <a:ea typeface="微软雅黑" panose="020B0503020204020204" pitchFamily="34" charset="-122"/>
            </a:endParaRPr>
          </a:p>
          <a:p>
            <a:pPr marL="457200" indent="-457200" algn="just">
              <a:lnSpc>
                <a:spcPct val="100000"/>
              </a:lnSpc>
              <a:spcBef>
                <a:spcPct val="20000"/>
              </a:spcBef>
              <a:buFont typeface="+mj-lt"/>
              <a:buAutoNum type="arabicPeriod"/>
              <a:defRPr/>
            </a:pPr>
            <a:r>
              <a:rPr lang="zh-CN" altLang="en-US" sz="2000" b="1" dirty="0" smtClean="0">
                <a:latin typeface="微软雅黑" panose="020B0503020204020204" pitchFamily="34" charset="-122"/>
                <a:ea typeface="微软雅黑" panose="020B0503020204020204" pitchFamily="34" charset="-122"/>
              </a:rPr>
              <a:t>考前复习</a:t>
            </a:r>
            <a:endParaRPr lang="en-US" altLang="zh-CN" sz="2000" b="1" dirty="0" smtClean="0">
              <a:latin typeface="微软雅黑" panose="020B0503020204020204" pitchFamily="34" charset="-122"/>
              <a:ea typeface="微软雅黑" panose="020B0503020204020204" pitchFamily="34" charset="-122"/>
            </a:endParaRPr>
          </a:p>
          <a:p>
            <a:pPr marL="0" indent="0" algn="just">
              <a:lnSpc>
                <a:spcPct val="100000"/>
              </a:lnSpc>
              <a:spcBef>
                <a:spcPct val="20000"/>
              </a:spcBef>
              <a:buNone/>
              <a:defRPr/>
            </a:pPr>
            <a:endParaRPr lang="zh-CN" altLang="en-US" sz="2000" b="1" dirty="0">
              <a:latin typeface="微软雅黑" panose="020B0503020204020204" pitchFamily="34" charset="-122"/>
              <a:ea typeface="微软雅黑" panose="020B0503020204020204" pitchFamily="34" charset="-122"/>
            </a:endParaRPr>
          </a:p>
        </p:txBody>
      </p:sp>
      <p:sp>
        <p:nvSpPr>
          <p:cNvPr id="3" name="Title 1">
            <a:extLst>
              <a:ext uri="{FF2B5EF4-FFF2-40B4-BE49-F238E27FC236}">
                <a16:creationId xmlns:a16="http://schemas.microsoft.com/office/drawing/2014/main" id="{EB14362D-CFD4-4362-A8C1-4EE5210F9EB2}"/>
              </a:ext>
            </a:extLst>
          </p:cNvPr>
          <p:cNvSpPr txBox="1">
            <a:spLocks noChangeArrowheads="1"/>
          </p:cNvSpPr>
          <p:nvPr/>
        </p:nvSpPr>
        <p:spPr>
          <a:xfrm>
            <a:off x="4365499" y="45961"/>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课程计划</a:t>
            </a:r>
            <a:endParaRPr lang="zh-CN" altLang="en-US" sz="3600" dirty="0">
              <a:latin typeface="微软雅黑" panose="020B0503020204020204" pitchFamily="34" charset="-122"/>
              <a:ea typeface="微软雅黑" panose="020B0503020204020204" pitchFamily="34" charset="-122"/>
            </a:endParaRPr>
          </a:p>
        </p:txBody>
      </p:sp>
      <p:sp>
        <p:nvSpPr>
          <p:cNvPr id="4" name="左大括号 3"/>
          <p:cNvSpPr/>
          <p:nvPr/>
        </p:nvSpPr>
        <p:spPr>
          <a:xfrm>
            <a:off x="3784121" y="1156515"/>
            <a:ext cx="138022" cy="1069100"/>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7" name="左大括号 6"/>
          <p:cNvSpPr/>
          <p:nvPr/>
        </p:nvSpPr>
        <p:spPr>
          <a:xfrm>
            <a:off x="3784121" y="5871713"/>
            <a:ext cx="161559" cy="388190"/>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8" name="左大括号 7"/>
          <p:cNvSpPr/>
          <p:nvPr/>
        </p:nvSpPr>
        <p:spPr>
          <a:xfrm>
            <a:off x="3784121" y="5239109"/>
            <a:ext cx="161559" cy="632604"/>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14" name="左大括号 13"/>
          <p:cNvSpPr/>
          <p:nvPr/>
        </p:nvSpPr>
        <p:spPr>
          <a:xfrm>
            <a:off x="3779170" y="3738509"/>
            <a:ext cx="138022" cy="1330768"/>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2" name="文本框 1"/>
          <p:cNvSpPr txBox="1"/>
          <p:nvPr/>
        </p:nvSpPr>
        <p:spPr>
          <a:xfrm>
            <a:off x="1621766" y="1506399"/>
            <a:ext cx="1850186" cy="369332"/>
          </a:xfrm>
          <a:prstGeom prst="rect">
            <a:avLst/>
          </a:prstGeom>
          <a:noFill/>
        </p:spPr>
        <p:txBody>
          <a:bodyPr wrap="none" rtlCol="0">
            <a:spAutoFit/>
          </a:bodyPr>
          <a:lstStyle/>
          <a:p>
            <a:r>
              <a:rPr lang="zh-CN" altLang="en-US" b="1" dirty="0" smtClean="0">
                <a:latin typeface="微软雅黑" panose="020B0503020204020204" pitchFamily="34" charset="-122"/>
                <a:ea typeface="微软雅黑" panose="020B0503020204020204" pitchFamily="34" charset="-122"/>
              </a:rPr>
              <a:t>软件工程的基础</a:t>
            </a:r>
            <a:endParaRPr lang="zh-CN" altLang="en-US" b="1" dirty="0">
              <a:latin typeface="微软雅黑" panose="020B0503020204020204" pitchFamily="34" charset="-122"/>
              <a:ea typeface="微软雅黑" panose="020B0503020204020204" pitchFamily="34" charset="-122"/>
            </a:endParaRPr>
          </a:p>
        </p:txBody>
      </p:sp>
      <p:grpSp>
        <p:nvGrpSpPr>
          <p:cNvPr id="5" name="组合 4"/>
          <p:cNvGrpSpPr/>
          <p:nvPr/>
        </p:nvGrpSpPr>
        <p:grpSpPr>
          <a:xfrm>
            <a:off x="912191" y="2338334"/>
            <a:ext cx="3088256" cy="1330768"/>
            <a:chOff x="912191" y="2338334"/>
            <a:chExt cx="3088256" cy="1330768"/>
          </a:xfrm>
        </p:grpSpPr>
        <p:sp>
          <p:nvSpPr>
            <p:cNvPr id="6" name="左大括号 5"/>
            <p:cNvSpPr/>
            <p:nvPr/>
          </p:nvSpPr>
          <p:spPr>
            <a:xfrm>
              <a:off x="3784121" y="2338334"/>
              <a:ext cx="138022" cy="1330768"/>
            </a:xfrm>
            <a:prstGeom prst="leftBrace">
              <a:avLst/>
            </a:prstGeom>
            <a:ln>
              <a:solidFill>
                <a:srgbClr val="FF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zh-CN" altLang="en-US"/>
            </a:p>
          </p:txBody>
        </p:sp>
        <p:sp>
          <p:nvSpPr>
            <p:cNvPr id="10" name="文本框 9"/>
            <p:cNvSpPr txBox="1"/>
            <p:nvPr/>
          </p:nvSpPr>
          <p:spPr>
            <a:xfrm>
              <a:off x="912191" y="2703988"/>
              <a:ext cx="3088256" cy="646331"/>
            </a:xfrm>
            <a:prstGeom prst="rect">
              <a:avLst/>
            </a:prstGeom>
            <a:noFill/>
          </p:spPr>
          <p:txBody>
            <a:bodyPr wrap="square" rtlCol="0">
              <a:spAutoFit/>
            </a:bodyPr>
            <a:lstStyle/>
            <a:p>
              <a:pPr algn="ctr"/>
              <a:r>
                <a:rPr lang="zh-CN" altLang="en-US" b="1" dirty="0" smtClean="0">
                  <a:latin typeface="微软雅黑" panose="020B0503020204020204" pitchFamily="34" charset="-122"/>
                  <a:ea typeface="微软雅黑" panose="020B0503020204020204" pitchFamily="34" charset="-122"/>
                </a:rPr>
                <a:t>系统分析与需求描述</a:t>
              </a:r>
              <a:endParaRPr lang="en-US" altLang="zh-CN" b="1" dirty="0" smtClean="0">
                <a:latin typeface="微软雅黑" panose="020B0503020204020204" pitchFamily="34" charset="-122"/>
                <a:ea typeface="微软雅黑" panose="020B0503020204020204" pitchFamily="34" charset="-122"/>
              </a:endParaRPr>
            </a:p>
            <a:p>
              <a:pPr algn="ctr"/>
              <a:r>
                <a:rPr lang="zh-CN" altLang="en-US" b="1" dirty="0" smtClean="0">
                  <a:latin typeface="微软雅黑" panose="020B0503020204020204" pitchFamily="34" charset="-122"/>
                  <a:ea typeface="微软雅黑" panose="020B0503020204020204" pitchFamily="34" charset="-122"/>
                </a:rPr>
                <a:t>结构化设计方法</a:t>
              </a:r>
              <a:endParaRPr lang="zh-CN" altLang="en-US" b="1" dirty="0">
                <a:latin typeface="微软雅黑" panose="020B0503020204020204" pitchFamily="34" charset="-122"/>
                <a:ea typeface="微软雅黑" panose="020B0503020204020204" pitchFamily="34" charset="-122"/>
              </a:endParaRPr>
            </a:p>
          </p:txBody>
        </p:sp>
      </p:grpSp>
      <p:sp>
        <p:nvSpPr>
          <p:cNvPr id="12" name="文本框 11"/>
          <p:cNvSpPr txBox="1"/>
          <p:nvPr/>
        </p:nvSpPr>
        <p:spPr>
          <a:xfrm>
            <a:off x="1325240" y="4178576"/>
            <a:ext cx="2262158" cy="369332"/>
          </a:xfrm>
          <a:prstGeom prst="rect">
            <a:avLst/>
          </a:prstGeom>
          <a:noFill/>
        </p:spPr>
        <p:txBody>
          <a:bodyPr wrap="none" rtlCol="0">
            <a:spAutoFit/>
          </a:bodyPr>
          <a:lstStyle/>
          <a:p>
            <a:r>
              <a:rPr lang="zh-CN" altLang="en-US" b="1" dirty="0" smtClean="0">
                <a:latin typeface="微软雅黑" panose="020B0503020204020204" pitchFamily="34" charset="-122"/>
                <a:ea typeface="微软雅黑" panose="020B0503020204020204" pitchFamily="34" charset="-122"/>
              </a:rPr>
              <a:t>面向对象的设计方法</a:t>
            </a:r>
            <a:endParaRPr lang="zh-CN" altLang="en-US" b="1" dirty="0">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a:blip r:embed="rId3"/>
          <a:stretch>
            <a:fillRect/>
          </a:stretch>
        </p:blipFill>
        <p:spPr>
          <a:xfrm>
            <a:off x="355630" y="1031090"/>
            <a:ext cx="1007658" cy="1284708"/>
          </a:xfrm>
          <a:prstGeom prst="rect">
            <a:avLst/>
          </a:prstGeom>
        </p:spPr>
      </p:pic>
      <p:pic>
        <p:nvPicPr>
          <p:cNvPr id="15" name="图片 14"/>
          <p:cNvPicPr>
            <a:picLocks noChangeAspect="1"/>
          </p:cNvPicPr>
          <p:nvPr/>
        </p:nvPicPr>
        <p:blipFill>
          <a:blip r:embed="rId4"/>
          <a:stretch>
            <a:fillRect/>
          </a:stretch>
        </p:blipFill>
        <p:spPr>
          <a:xfrm>
            <a:off x="245367" y="2764190"/>
            <a:ext cx="1024734" cy="1414386"/>
          </a:xfrm>
          <a:prstGeom prst="rect">
            <a:avLst/>
          </a:prstGeom>
        </p:spPr>
      </p:pic>
      <p:pic>
        <p:nvPicPr>
          <p:cNvPr id="16" name="图片 15"/>
          <p:cNvPicPr>
            <a:picLocks noChangeAspect="1"/>
          </p:cNvPicPr>
          <p:nvPr/>
        </p:nvPicPr>
        <p:blipFill>
          <a:blip r:embed="rId5"/>
          <a:stretch>
            <a:fillRect/>
          </a:stretch>
        </p:blipFill>
        <p:spPr>
          <a:xfrm>
            <a:off x="396976" y="3094671"/>
            <a:ext cx="1034684" cy="1453237"/>
          </a:xfrm>
          <a:prstGeom prst="rect">
            <a:avLst/>
          </a:prstGeom>
        </p:spPr>
      </p:pic>
      <p:pic>
        <p:nvPicPr>
          <p:cNvPr id="17" name="图片 16"/>
          <p:cNvPicPr>
            <a:picLocks noChangeAspect="1"/>
          </p:cNvPicPr>
          <p:nvPr/>
        </p:nvPicPr>
        <p:blipFill>
          <a:blip r:embed="rId5"/>
          <a:stretch>
            <a:fillRect/>
          </a:stretch>
        </p:blipFill>
        <p:spPr>
          <a:xfrm>
            <a:off x="2167718" y="5147562"/>
            <a:ext cx="580765" cy="815698"/>
          </a:xfrm>
          <a:prstGeom prst="rect">
            <a:avLst/>
          </a:prstGeom>
        </p:spPr>
      </p:pic>
    </p:spTree>
    <p:extLst>
      <p:ext uri="{BB962C8B-B14F-4D97-AF65-F5344CB8AC3E}">
        <p14:creationId xmlns:p14="http://schemas.microsoft.com/office/powerpoint/2010/main" val="555294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软件定义时期</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1518676" y="1670941"/>
            <a:ext cx="11082624" cy="5908512"/>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gn="just">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确定</a:t>
            </a:r>
            <a:r>
              <a:rPr lang="zh-CN" altLang="en-US" sz="2800" b="1" dirty="0">
                <a:solidFill>
                  <a:srgbClr val="000000"/>
                </a:solidFill>
                <a:latin typeface="微软雅黑" panose="020B0503020204020204" pitchFamily="34" charset="-122"/>
                <a:ea typeface="微软雅黑" panose="020B0503020204020204" pitchFamily="34" charset="-122"/>
              </a:rPr>
              <a:t>总目标和可行性</a:t>
            </a:r>
          </a:p>
          <a:p>
            <a:pPr marL="514350" lvl="0" indent="-514350" algn="just">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导出策略和系统功能</a:t>
            </a:r>
          </a:p>
          <a:p>
            <a:pPr marL="514350" lvl="0" indent="-514350" algn="just">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估计资源和成本</a:t>
            </a:r>
          </a:p>
          <a:p>
            <a:pPr marL="514350" lvl="0" indent="-514350" algn="just">
              <a:lnSpc>
                <a:spcPct val="150000"/>
              </a:lnSpc>
              <a:buFont typeface="+mj-lt"/>
              <a:buAutoNum type="arabicPeriod"/>
              <a:defRPr/>
            </a:pPr>
            <a:r>
              <a:rPr lang="zh-CN" altLang="en-US" sz="2800" b="1" dirty="0">
                <a:solidFill>
                  <a:srgbClr val="000000"/>
                </a:solidFill>
                <a:latin typeface="微软雅黑" panose="020B0503020204020204" pitchFamily="34" charset="-122"/>
                <a:ea typeface="微软雅黑" panose="020B0503020204020204" pitchFamily="34" charset="-122"/>
              </a:rPr>
              <a:t>制定工程进度表</a:t>
            </a:r>
          </a:p>
          <a:p>
            <a:pPr marL="0" lvl="0" indent="0" algn="just">
              <a:lnSpc>
                <a:spcPct val="150000"/>
              </a:lnSpc>
              <a:buNone/>
              <a:defRPr/>
            </a:pPr>
            <a:endParaRPr lang="en-US" altLang="zh-CN" sz="24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endParaRPr lang="zh-CN" altLang="en-US" sz="2400" b="1" dirty="0">
              <a:solidFill>
                <a:srgbClr val="000000"/>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6271555" y="2028571"/>
            <a:ext cx="4856178" cy="2278039"/>
          </a:xfrm>
          <a:prstGeom prst="rect">
            <a:avLst/>
          </a:prstGeom>
        </p:spPr>
      </p:pic>
    </p:spTree>
    <p:extLst>
      <p:ext uri="{BB962C8B-B14F-4D97-AF65-F5344CB8AC3E}">
        <p14:creationId xmlns:p14="http://schemas.microsoft.com/office/powerpoint/2010/main" val="4070935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软件定义时期</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23869" y="1283043"/>
            <a:ext cx="11259814"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问题定义</a:t>
            </a:r>
          </a:p>
          <a:p>
            <a:pPr marL="0" lvl="0" indent="0" algn="just">
              <a:lnSpc>
                <a:spcPct val="150000"/>
              </a:lnSpc>
              <a:buNone/>
              <a:defRPr/>
            </a:pPr>
            <a:r>
              <a:rPr lang="zh-CN" altLang="en-US" sz="2400" b="1" dirty="0" smtClean="0">
                <a:solidFill>
                  <a:srgbClr val="000000"/>
                </a:solidFill>
                <a:latin typeface="微软雅黑" panose="020B0503020204020204" pitchFamily="34" charset="-122"/>
                <a:ea typeface="微软雅黑" panose="020B0503020204020204" pitchFamily="34" charset="-122"/>
              </a:rPr>
              <a:t>关键</a:t>
            </a:r>
            <a:r>
              <a:rPr lang="zh-CN" altLang="en-US" sz="2400" b="1" dirty="0">
                <a:solidFill>
                  <a:srgbClr val="000000"/>
                </a:solidFill>
                <a:latin typeface="微软雅黑" panose="020B0503020204020204" pitchFamily="34" charset="-122"/>
                <a:ea typeface="微软雅黑" panose="020B0503020204020204" pitchFamily="34" charset="-122"/>
              </a:rPr>
              <a:t>问题是</a:t>
            </a:r>
            <a:r>
              <a:rPr lang="zh-CN" altLang="en-US" sz="2400" b="1" dirty="0" smtClean="0">
                <a:solidFill>
                  <a:srgbClr val="000000"/>
                </a:solidFill>
                <a:latin typeface="微软雅黑" panose="020B0503020204020204" pitchFamily="34" charset="-122"/>
                <a:ea typeface="微软雅黑" panose="020B0503020204020204" pitchFamily="34" charset="-122"/>
              </a:rPr>
              <a:t>：</a:t>
            </a:r>
            <a:r>
              <a:rPr lang="zh-CN" altLang="en-US" sz="2400" b="1" dirty="0" smtClean="0">
                <a:solidFill>
                  <a:srgbClr val="FF0000"/>
                </a:solidFill>
                <a:latin typeface="微软雅黑" panose="020B0503020204020204" pitchFamily="34" charset="-122"/>
                <a:ea typeface="微软雅黑" panose="020B0503020204020204" pitchFamily="34" charset="-122"/>
              </a:rPr>
              <a:t>要</a:t>
            </a:r>
            <a:r>
              <a:rPr lang="zh-CN" altLang="en-US" sz="2400" b="1" dirty="0">
                <a:solidFill>
                  <a:srgbClr val="FF0000"/>
                </a:solidFill>
                <a:latin typeface="微软雅黑" panose="020B0503020204020204" pitchFamily="34" charset="-122"/>
                <a:ea typeface="微软雅黑" panose="020B0503020204020204" pitchFamily="34" charset="-122"/>
              </a:rPr>
              <a:t>解决的问题是</a:t>
            </a:r>
            <a:r>
              <a:rPr lang="zh-CN" altLang="en-US" sz="2400" b="1" dirty="0" smtClean="0">
                <a:solidFill>
                  <a:srgbClr val="FF0000"/>
                </a:solidFill>
                <a:latin typeface="微软雅黑" panose="020B0503020204020204" pitchFamily="34" charset="-122"/>
                <a:ea typeface="微软雅黑" panose="020B0503020204020204" pitchFamily="34" charset="-122"/>
              </a:rPr>
              <a:t>什么</a:t>
            </a:r>
            <a:r>
              <a:rPr lang="en-US" altLang="zh-CN" sz="2400" b="1" dirty="0" smtClean="0">
                <a:solidFill>
                  <a:srgbClr val="FF0000"/>
                </a:solidFill>
                <a:latin typeface="微软雅黑" panose="020B0503020204020204" pitchFamily="34" charset="-122"/>
                <a:ea typeface="微软雅黑" panose="020B0503020204020204" pitchFamily="34" charset="-122"/>
              </a:rPr>
              <a:t>?</a:t>
            </a:r>
            <a:endParaRPr lang="zh-CN" altLang="en-US" sz="2400" b="1" dirty="0">
              <a:solidFill>
                <a:srgbClr val="FF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smtClean="0">
                <a:solidFill>
                  <a:srgbClr val="000000"/>
                </a:solidFill>
                <a:latin typeface="微软雅黑" panose="020B0503020204020204" pitchFamily="34" charset="-122"/>
                <a:ea typeface="微软雅黑" panose="020B0503020204020204" pitchFamily="34" charset="-122"/>
              </a:rPr>
              <a:t>提交</a:t>
            </a:r>
            <a:r>
              <a:rPr lang="zh-CN" altLang="en-US" sz="2400" b="1" dirty="0">
                <a:solidFill>
                  <a:srgbClr val="000000"/>
                </a:solidFill>
                <a:latin typeface="微软雅黑" panose="020B0503020204020204" pitchFamily="34" charset="-122"/>
                <a:ea typeface="微软雅黑" panose="020B0503020204020204" pitchFamily="34" charset="-122"/>
              </a:rPr>
              <a:t>的内容为关于问题性质、工程目标和工程规模的书面</a:t>
            </a:r>
            <a:r>
              <a:rPr lang="zh-CN" altLang="en-US" sz="2400" b="1" dirty="0" smtClean="0">
                <a:solidFill>
                  <a:srgbClr val="000000"/>
                </a:solidFill>
                <a:latin typeface="微软雅黑" panose="020B0503020204020204" pitchFamily="34" charset="-122"/>
                <a:ea typeface="微软雅黑" panose="020B0503020204020204" pitchFamily="34" charset="-122"/>
              </a:rPr>
              <a:t>报告</a:t>
            </a:r>
            <a:endParaRPr lang="en-US" altLang="zh-CN" sz="2400" b="1" dirty="0" smtClean="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endParaRPr lang="zh-CN" altLang="en-US" sz="24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可行性研究</a:t>
            </a:r>
          </a:p>
          <a:p>
            <a:pPr marL="0" lvl="0" indent="0" algn="just">
              <a:lnSpc>
                <a:spcPct val="150000"/>
              </a:lnSpc>
              <a:buNone/>
              <a:defRPr/>
            </a:pPr>
            <a:r>
              <a:rPr lang="zh-CN" altLang="en-US" sz="2400" b="1" dirty="0" smtClean="0">
                <a:solidFill>
                  <a:srgbClr val="000000"/>
                </a:solidFill>
                <a:latin typeface="微软雅黑" panose="020B0503020204020204" pitchFamily="34" charset="-122"/>
                <a:ea typeface="微软雅黑" panose="020B0503020204020204" pitchFamily="34" charset="-122"/>
              </a:rPr>
              <a:t>回答</a:t>
            </a:r>
            <a:r>
              <a:rPr lang="zh-CN" altLang="en-US" sz="2400" b="1" dirty="0">
                <a:solidFill>
                  <a:srgbClr val="000000"/>
                </a:solidFill>
                <a:latin typeface="微软雅黑" panose="020B0503020204020204" pitchFamily="34" charset="-122"/>
                <a:ea typeface="微软雅黑" panose="020B0503020204020204" pitchFamily="34" charset="-122"/>
              </a:rPr>
              <a:t>的关键问题是</a:t>
            </a:r>
            <a:r>
              <a:rPr lang="zh-CN" altLang="en-US" sz="2400" b="1" dirty="0" smtClean="0">
                <a:solidFill>
                  <a:srgbClr val="000000"/>
                </a:solidFill>
                <a:latin typeface="微软雅黑" panose="020B0503020204020204" pitchFamily="34" charset="-122"/>
                <a:ea typeface="微软雅黑" panose="020B0503020204020204" pitchFamily="34" charset="-122"/>
              </a:rPr>
              <a:t>：</a:t>
            </a:r>
            <a:r>
              <a:rPr lang="zh-CN" altLang="en-US" sz="2400" b="1" dirty="0" smtClean="0">
                <a:solidFill>
                  <a:srgbClr val="FF0000"/>
                </a:solidFill>
                <a:latin typeface="微软雅黑" panose="020B0503020204020204" pitchFamily="34" charset="-122"/>
                <a:ea typeface="微软雅黑" panose="020B0503020204020204" pitchFamily="34" charset="-122"/>
              </a:rPr>
              <a:t>上</a:t>
            </a:r>
            <a:r>
              <a:rPr lang="zh-CN" altLang="en-US" sz="2400" b="1" dirty="0">
                <a:solidFill>
                  <a:srgbClr val="FF0000"/>
                </a:solidFill>
                <a:latin typeface="微软雅黑" panose="020B0503020204020204" pitchFamily="34" charset="-122"/>
                <a:ea typeface="微软雅黑" panose="020B0503020204020204" pitchFamily="34" charset="-122"/>
              </a:rPr>
              <a:t>一个阶段所确定的问题是否有行得通的解决</a:t>
            </a:r>
            <a:r>
              <a:rPr lang="zh-CN" altLang="en-US" sz="2400" b="1" dirty="0" smtClean="0">
                <a:solidFill>
                  <a:srgbClr val="FF0000"/>
                </a:solidFill>
                <a:latin typeface="微软雅黑" panose="020B0503020204020204" pitchFamily="34" charset="-122"/>
                <a:ea typeface="微软雅黑" panose="020B0503020204020204" pitchFamily="34" charset="-122"/>
              </a:rPr>
              <a:t>办法</a:t>
            </a:r>
            <a:r>
              <a:rPr lang="en-US" altLang="zh-CN" sz="2400" b="1" dirty="0" smtClean="0">
                <a:solidFill>
                  <a:srgbClr val="FF0000"/>
                </a:solidFill>
                <a:latin typeface="微软雅黑" panose="020B0503020204020204" pitchFamily="34" charset="-122"/>
                <a:ea typeface="微软雅黑" panose="020B0503020204020204" pitchFamily="34" charset="-122"/>
              </a:rPr>
              <a:t>?</a:t>
            </a:r>
            <a:endParaRPr lang="zh-CN" altLang="en-US" sz="2400" b="1" dirty="0">
              <a:solidFill>
                <a:srgbClr val="FF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smtClean="0">
                <a:solidFill>
                  <a:srgbClr val="000000"/>
                </a:solidFill>
                <a:latin typeface="微软雅黑" panose="020B0503020204020204" pitchFamily="34" charset="-122"/>
                <a:ea typeface="微软雅黑" panose="020B0503020204020204" pitchFamily="34" charset="-122"/>
              </a:rPr>
              <a:t>提交</a:t>
            </a:r>
            <a:r>
              <a:rPr lang="zh-CN" altLang="en-US" sz="2400" b="1" dirty="0">
                <a:solidFill>
                  <a:srgbClr val="000000"/>
                </a:solidFill>
                <a:latin typeface="微软雅黑" panose="020B0503020204020204" pitchFamily="34" charset="-122"/>
                <a:ea typeface="微软雅黑" panose="020B0503020204020204" pitchFamily="34" charset="-122"/>
              </a:rPr>
              <a:t>的内容为可行性研究报告，即从技术、经济和社会因素等方面研究各方案的可行性</a:t>
            </a:r>
            <a:r>
              <a:rPr lang="zh-CN" altLang="en-US" sz="2400" b="1" dirty="0" smtClean="0">
                <a:solidFill>
                  <a:srgbClr val="000000"/>
                </a:solidFill>
                <a:latin typeface="微软雅黑" panose="020B0503020204020204" pitchFamily="34" charset="-122"/>
                <a:ea typeface="微软雅黑" panose="020B0503020204020204" pitchFamily="34" charset="-122"/>
              </a:rPr>
              <a:t>。</a:t>
            </a:r>
            <a:endParaRPr lang="zh-CN" altLang="en-US" sz="24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77189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软件定义时期</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29620" y="1501579"/>
            <a:ext cx="11259814"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400" b="1" dirty="0" smtClean="0">
                <a:solidFill>
                  <a:srgbClr val="FF0000"/>
                </a:solidFill>
                <a:latin typeface="微软雅黑" panose="020B0503020204020204" pitchFamily="34" charset="-122"/>
                <a:ea typeface="微软雅黑" panose="020B0503020204020204" pitchFamily="34" charset="-122"/>
              </a:rPr>
              <a:t>需求分析</a:t>
            </a:r>
            <a:endParaRPr lang="zh-CN" altLang="en-US" sz="2400" b="1" dirty="0">
              <a:solidFill>
                <a:srgbClr val="FF0000"/>
              </a:solidFill>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对用户提出的要求进行分析并给出详细的定义</a:t>
            </a:r>
          </a:p>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准确地回答“目标系统必须做什么”这个问题。也就是对目标系统提出完整、准确、清晰、具体的</a:t>
            </a:r>
            <a:r>
              <a:rPr lang="zh-CN" altLang="en-US" sz="2400" b="1" dirty="0" smtClean="0">
                <a:solidFill>
                  <a:srgbClr val="000000"/>
                </a:solidFill>
                <a:latin typeface="微软雅黑" panose="020B0503020204020204" pitchFamily="34" charset="-122"/>
                <a:ea typeface="微软雅黑" panose="020B0503020204020204" pitchFamily="34" charset="-122"/>
              </a:rPr>
              <a:t>要求</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编写软件需求说明书或系统功能说明书及初步的系统用户手册</a:t>
            </a:r>
          </a:p>
          <a:p>
            <a:pPr marL="457200" lvl="0" indent="-457200" algn="just">
              <a:lnSpc>
                <a:spcPct val="150000"/>
              </a:lnSpc>
              <a:buFont typeface="+mj-lt"/>
              <a:buAutoNum type="arabicPeriod"/>
              <a:defRPr/>
            </a:pPr>
            <a:r>
              <a:rPr lang="zh-CN" altLang="en-US" sz="2400" b="1" dirty="0">
                <a:solidFill>
                  <a:srgbClr val="000000"/>
                </a:solidFill>
                <a:latin typeface="微软雅黑" panose="020B0503020204020204" pitchFamily="34" charset="-122"/>
                <a:ea typeface="微软雅黑" panose="020B0503020204020204" pitchFamily="34" charset="-122"/>
              </a:rPr>
              <a:t>提交管理机构评审</a:t>
            </a:r>
          </a:p>
          <a:p>
            <a:pPr marL="0" lvl="0" indent="0" algn="just">
              <a:lnSpc>
                <a:spcPct val="150000"/>
              </a:lnSpc>
              <a:buNone/>
              <a:defRPr/>
            </a:pPr>
            <a:endParaRPr lang="zh-CN" altLang="en-US" sz="24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28284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软件开发时期</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927149"/>
            <a:ext cx="11259814"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400" b="1" dirty="0" smtClean="0">
                <a:solidFill>
                  <a:srgbClr val="FF0000"/>
                </a:solidFill>
                <a:latin typeface="微软雅黑" panose="020B0503020204020204" pitchFamily="34" charset="-122"/>
                <a:ea typeface="微软雅黑" panose="020B0503020204020204" pitchFamily="34" charset="-122"/>
              </a:rPr>
              <a:t>任务</a:t>
            </a:r>
            <a:r>
              <a:rPr lang="zh-CN" altLang="en-US" sz="2400" b="1" dirty="0">
                <a:solidFill>
                  <a:srgbClr val="000000"/>
                </a:solidFill>
                <a:latin typeface="微软雅黑" panose="020B0503020204020204" pitchFamily="34" charset="-122"/>
                <a:ea typeface="微软雅黑" panose="020B0503020204020204" pitchFamily="34" charset="-122"/>
              </a:rPr>
              <a:t>：具体设计和实现前一个时期即软件定义时期定义的</a:t>
            </a:r>
            <a:r>
              <a:rPr lang="zh-CN" altLang="en-US" sz="2400" b="1" dirty="0" smtClean="0">
                <a:solidFill>
                  <a:srgbClr val="000000"/>
                </a:solidFill>
                <a:latin typeface="微软雅黑" panose="020B0503020204020204" pitchFamily="34" charset="-122"/>
                <a:ea typeface="微软雅黑" panose="020B0503020204020204" pitchFamily="34" charset="-122"/>
              </a:rPr>
              <a:t>软件</a:t>
            </a:r>
            <a:endParaRPr lang="zh-CN" altLang="en-US" sz="2400" b="1" dirty="0">
              <a:solidFill>
                <a:srgbClr val="000000"/>
              </a:solidFill>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执行人</a:t>
            </a:r>
            <a:r>
              <a:rPr lang="zh-CN" altLang="en-US" sz="2400" b="1" dirty="0">
                <a:solidFill>
                  <a:srgbClr val="000000"/>
                </a:solidFill>
                <a:latin typeface="微软雅黑" panose="020B0503020204020204" pitchFamily="34" charset="-122"/>
                <a:ea typeface="微软雅黑" panose="020B0503020204020204" pitchFamily="34" charset="-122"/>
              </a:rPr>
              <a:t>：系统设计员，高级程序员，程序员，测试工程师和辅助人员等</a:t>
            </a: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阶段划分</a:t>
            </a:r>
            <a:r>
              <a:rPr lang="zh-CN" altLang="en-US" sz="2400" b="1" dirty="0">
                <a:solidFill>
                  <a:srgbClr val="000000"/>
                </a:solidFill>
                <a:latin typeface="微软雅黑" panose="020B0503020204020204" pitchFamily="34" charset="-122"/>
                <a:ea typeface="微软雅黑" panose="020B0503020204020204" pitchFamily="34" charset="-122"/>
              </a:rPr>
              <a:t>：分为概要设计、详细设计、编码和单元测试、集成测试和系统测试。其中前两个阶段又称为系统设计，后两个阶段又称为系统实现</a:t>
            </a:r>
          </a:p>
        </p:txBody>
      </p:sp>
    </p:spTree>
    <p:extLst>
      <p:ext uri="{BB962C8B-B14F-4D97-AF65-F5344CB8AC3E}">
        <p14:creationId xmlns:p14="http://schemas.microsoft.com/office/powerpoint/2010/main" val="242728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软件开发时期</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477860" y="1217174"/>
            <a:ext cx="11259814" cy="5062855"/>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概要设计</a:t>
            </a:r>
          </a:p>
          <a:p>
            <a:pPr marL="457200" lvl="0" indent="-457200" algn="just">
              <a:lnSpc>
                <a:spcPct val="150000"/>
              </a:lnSpc>
              <a:buFont typeface="+mj-lt"/>
              <a:buAutoNum type="arabicPeriod"/>
              <a:defRPr/>
            </a:pPr>
            <a:r>
              <a:rPr lang="zh-CN" altLang="en-US" sz="2400" b="1" dirty="0">
                <a:latin typeface="微软雅黑" panose="020B0503020204020204" pitchFamily="34" charset="-122"/>
                <a:ea typeface="微软雅黑" panose="020B0503020204020204" pitchFamily="34" charset="-122"/>
              </a:rPr>
              <a:t>概括地回答“怎样实现目标系统</a:t>
            </a:r>
            <a:r>
              <a:rPr lang="en-US" altLang="zh-CN" sz="2400" b="1" dirty="0" smtClean="0">
                <a:latin typeface="微软雅黑" panose="020B0503020204020204" pitchFamily="34" charset="-122"/>
                <a:ea typeface="微软雅黑" panose="020B0503020204020204" pitchFamily="34" charset="-122"/>
              </a:rPr>
              <a:t>?”</a:t>
            </a:r>
            <a:endParaRPr lang="zh-CN" altLang="en-US" sz="2400" b="1" dirty="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latin typeface="微软雅黑" panose="020B0503020204020204" pitchFamily="34" charset="-122"/>
                <a:ea typeface="微软雅黑" panose="020B0503020204020204" pitchFamily="34" charset="-122"/>
              </a:rPr>
              <a:t>设计程序的体系结构，也就是确定程序由哪些模块组成以及模块间的</a:t>
            </a:r>
            <a:r>
              <a:rPr lang="zh-CN" altLang="en-US" sz="2400" b="1" dirty="0" smtClean="0">
                <a:latin typeface="微软雅黑" panose="020B0503020204020204" pitchFamily="34" charset="-122"/>
                <a:ea typeface="微软雅黑" panose="020B0503020204020204" pitchFamily="34" charset="-122"/>
              </a:rPr>
              <a:t>关系</a:t>
            </a:r>
            <a:endParaRPr lang="zh-CN" altLang="en-US" sz="2400" b="1" dirty="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latin typeface="微软雅黑" panose="020B0503020204020204" pitchFamily="34" charset="-122"/>
                <a:ea typeface="微软雅黑" panose="020B0503020204020204" pitchFamily="34" charset="-122"/>
              </a:rPr>
              <a:t>提交的文档是概要设计</a:t>
            </a:r>
            <a:r>
              <a:rPr lang="zh-CN" altLang="en-US" sz="2400" b="1" dirty="0" smtClean="0">
                <a:latin typeface="微软雅黑" panose="020B0503020204020204" pitchFamily="34" charset="-122"/>
                <a:ea typeface="微软雅黑" panose="020B0503020204020204" pitchFamily="34" charset="-122"/>
              </a:rPr>
              <a:t>说明书</a:t>
            </a:r>
            <a:endParaRPr lang="zh-CN" altLang="en-US" sz="24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详细设计</a:t>
            </a:r>
          </a:p>
          <a:p>
            <a:pPr marL="457200" lvl="0" indent="-457200" algn="just">
              <a:lnSpc>
                <a:spcPct val="150000"/>
              </a:lnSpc>
              <a:buFont typeface="+mj-lt"/>
              <a:buAutoNum type="arabicPeriod"/>
              <a:defRPr/>
            </a:pPr>
            <a:r>
              <a:rPr lang="zh-CN" altLang="en-US" sz="2400" b="1" dirty="0">
                <a:latin typeface="微软雅黑" panose="020B0503020204020204" pitchFamily="34" charset="-122"/>
                <a:ea typeface="微软雅黑" panose="020B0503020204020204" pitchFamily="34" charset="-122"/>
              </a:rPr>
              <a:t>回答“应该怎样具体地实现这个系统</a:t>
            </a:r>
            <a:r>
              <a:rPr lang="zh-CN" altLang="en-US" sz="2400" b="1" dirty="0" smtClean="0">
                <a:latin typeface="微软雅黑" panose="020B0503020204020204" pitchFamily="34" charset="-122"/>
                <a:ea typeface="微软雅黑" panose="020B0503020204020204" pitchFamily="34" charset="-122"/>
              </a:rPr>
              <a:t>”</a:t>
            </a:r>
            <a:endParaRPr lang="zh-CN" altLang="en-US" sz="2400" b="1" dirty="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latin typeface="微软雅黑" panose="020B0503020204020204" pitchFamily="34" charset="-122"/>
                <a:ea typeface="微软雅黑" panose="020B0503020204020204" pitchFamily="34" charset="-122"/>
              </a:rPr>
              <a:t>详细地设计每个模块，确定实现模块功能所需要的算法和</a:t>
            </a:r>
            <a:r>
              <a:rPr lang="zh-CN" altLang="en-US" sz="2400" b="1" dirty="0" smtClean="0">
                <a:latin typeface="微软雅黑" panose="020B0503020204020204" pitchFamily="34" charset="-122"/>
                <a:ea typeface="微软雅黑" panose="020B0503020204020204" pitchFamily="34" charset="-122"/>
              </a:rPr>
              <a:t>数据结构</a:t>
            </a:r>
            <a:endParaRPr lang="zh-CN" altLang="en-US" sz="2400" b="1" dirty="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latin typeface="微软雅黑" panose="020B0503020204020204" pitchFamily="34" charset="-122"/>
                <a:ea typeface="微软雅黑" panose="020B0503020204020204" pitchFamily="34" charset="-122"/>
              </a:rPr>
              <a:t>提交的文档是软件的详细设计</a:t>
            </a:r>
            <a:r>
              <a:rPr lang="zh-CN" altLang="en-US" sz="2400" b="1" dirty="0" smtClean="0">
                <a:latin typeface="微软雅黑" panose="020B0503020204020204" pitchFamily="34" charset="-122"/>
                <a:ea typeface="微软雅黑" panose="020B0503020204020204" pitchFamily="34" charset="-122"/>
              </a:rPr>
              <a:t>说明书</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08287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软件运行维护时期</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42745"/>
            <a:ext cx="11259814"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400" b="1" dirty="0">
                <a:latin typeface="微软雅黑" panose="020B0503020204020204" pitchFamily="34" charset="-122"/>
                <a:ea typeface="微软雅黑" panose="020B0503020204020204" pitchFamily="34" charset="-122"/>
              </a:rPr>
              <a:t>主要任务是使软件持久地满足用户的需要，通常有</a:t>
            </a:r>
            <a:r>
              <a:rPr lang="en-US" altLang="zh-CN" sz="2400" b="1" dirty="0">
                <a:latin typeface="微软雅黑" panose="020B0503020204020204" pitchFamily="34" charset="-122"/>
                <a:ea typeface="微软雅黑" panose="020B0503020204020204" pitchFamily="34" charset="-122"/>
              </a:rPr>
              <a:t>4</a:t>
            </a:r>
            <a:r>
              <a:rPr lang="zh-CN" altLang="en-US" sz="2400" b="1" dirty="0">
                <a:latin typeface="微软雅黑" panose="020B0503020204020204" pitchFamily="34" charset="-122"/>
                <a:ea typeface="微软雅黑" panose="020B0503020204020204" pitchFamily="34" charset="-122"/>
              </a:rPr>
              <a:t>类维护活动：</a:t>
            </a:r>
          </a:p>
          <a:p>
            <a:pPr marL="457200" lvl="0" indent="-457200" algn="just">
              <a:lnSpc>
                <a:spcPct val="150000"/>
              </a:lnSpc>
              <a:buFont typeface="+mj-lt"/>
              <a:buAutoNum type="arabicPeriod"/>
              <a:defRPr/>
            </a:pPr>
            <a:r>
              <a:rPr lang="zh-CN" altLang="en-US" sz="2400" b="1" dirty="0">
                <a:solidFill>
                  <a:srgbClr val="FF0000"/>
                </a:solidFill>
                <a:latin typeface="微软雅黑" panose="020B0503020204020204" pitchFamily="34" charset="-122"/>
                <a:ea typeface="微软雅黑" panose="020B0503020204020204" pitchFamily="34" charset="-122"/>
              </a:rPr>
              <a:t>改正性维护</a:t>
            </a:r>
            <a:r>
              <a:rPr lang="zh-CN" altLang="en-US" sz="2400" b="1" dirty="0">
                <a:latin typeface="微软雅黑" panose="020B0503020204020204" pitchFamily="34" charset="-122"/>
                <a:ea typeface="微软雅黑" panose="020B0503020204020204" pitchFamily="34" charset="-122"/>
              </a:rPr>
              <a:t>，也就是诊断和改正在使用过程中发现的软件</a:t>
            </a:r>
            <a:r>
              <a:rPr lang="zh-CN" altLang="en-US" sz="2400" b="1" dirty="0" smtClean="0">
                <a:latin typeface="微软雅黑" panose="020B0503020204020204" pitchFamily="34" charset="-122"/>
                <a:ea typeface="微软雅黑" panose="020B0503020204020204" pitchFamily="34" charset="-122"/>
              </a:rPr>
              <a:t>错误</a:t>
            </a:r>
            <a:endParaRPr lang="zh-CN" altLang="en-US" sz="2400" b="1" dirty="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solidFill>
                  <a:srgbClr val="FF0000"/>
                </a:solidFill>
                <a:latin typeface="微软雅黑" panose="020B0503020204020204" pitchFamily="34" charset="-122"/>
                <a:ea typeface="微软雅黑" panose="020B0503020204020204" pitchFamily="34" charset="-122"/>
              </a:rPr>
              <a:t>适应性维护</a:t>
            </a:r>
            <a:r>
              <a:rPr lang="zh-CN" altLang="en-US" sz="2400" b="1" dirty="0">
                <a:latin typeface="微软雅黑" panose="020B0503020204020204" pitchFamily="34" charset="-122"/>
                <a:ea typeface="微软雅黑" panose="020B0503020204020204" pitchFamily="34" charset="-122"/>
              </a:rPr>
              <a:t>，即修改软件以适应环境的</a:t>
            </a:r>
            <a:r>
              <a:rPr lang="zh-CN" altLang="en-US" sz="2400" b="1" dirty="0" smtClean="0">
                <a:latin typeface="微软雅黑" panose="020B0503020204020204" pitchFamily="34" charset="-122"/>
                <a:ea typeface="微软雅黑" panose="020B0503020204020204" pitchFamily="34" charset="-122"/>
              </a:rPr>
              <a:t>变化</a:t>
            </a:r>
            <a:endParaRPr lang="zh-CN" altLang="en-US" sz="2400" b="1" dirty="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solidFill>
                  <a:srgbClr val="FF0000"/>
                </a:solidFill>
                <a:latin typeface="微软雅黑" panose="020B0503020204020204" pitchFamily="34" charset="-122"/>
                <a:ea typeface="微软雅黑" panose="020B0503020204020204" pitchFamily="34" charset="-122"/>
              </a:rPr>
              <a:t>完善性维护</a:t>
            </a:r>
            <a:r>
              <a:rPr lang="zh-CN" altLang="en-US" sz="2400" b="1" dirty="0">
                <a:latin typeface="微软雅黑" panose="020B0503020204020204" pitchFamily="34" charset="-122"/>
                <a:ea typeface="微软雅黑" panose="020B0503020204020204" pitchFamily="34" charset="-122"/>
              </a:rPr>
              <a:t>，即根据用户的要求改进或扩充软件，使它更</a:t>
            </a:r>
            <a:r>
              <a:rPr lang="zh-CN" altLang="en-US" sz="2400" b="1" dirty="0" smtClean="0">
                <a:latin typeface="微软雅黑" panose="020B0503020204020204" pitchFamily="34" charset="-122"/>
                <a:ea typeface="微软雅黑" panose="020B0503020204020204" pitchFamily="34" charset="-122"/>
              </a:rPr>
              <a:t>完善</a:t>
            </a:r>
            <a:endParaRPr lang="zh-CN" altLang="en-US" sz="2400" b="1" dirty="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a:solidFill>
                  <a:srgbClr val="FF0000"/>
                </a:solidFill>
                <a:latin typeface="微软雅黑" panose="020B0503020204020204" pitchFamily="34" charset="-122"/>
                <a:ea typeface="微软雅黑" panose="020B0503020204020204" pitchFamily="34" charset="-122"/>
              </a:rPr>
              <a:t>预防性维护</a:t>
            </a:r>
            <a:r>
              <a:rPr lang="zh-CN" altLang="en-US" sz="2400" b="1" dirty="0">
                <a:latin typeface="微软雅黑" panose="020B0503020204020204" pitchFamily="34" charset="-122"/>
                <a:ea typeface="微软雅黑" panose="020B0503020204020204" pitchFamily="34" charset="-122"/>
              </a:rPr>
              <a:t>，即修改软件为将来的维护活动预先做</a:t>
            </a:r>
            <a:r>
              <a:rPr lang="zh-CN" altLang="en-US" sz="2400" b="1" dirty="0" smtClean="0">
                <a:latin typeface="微软雅黑" panose="020B0503020204020204" pitchFamily="34" charset="-122"/>
                <a:ea typeface="微软雅黑" panose="020B0503020204020204" pitchFamily="34" charset="-122"/>
              </a:rPr>
              <a:t>准备</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92052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1003486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软件使用与维护</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42745"/>
            <a:ext cx="11478350"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endParaRPr lang="zh-CN" altLang="en-US" sz="2400" b="1" dirty="0">
              <a:latin typeface="微软雅黑" panose="020B0503020204020204" pitchFamily="34" charset="-122"/>
              <a:ea typeface="微软雅黑" panose="020B0503020204020204" pitchFamily="34" charset="-122"/>
            </a:endParaRPr>
          </a:p>
        </p:txBody>
      </p:sp>
      <p:sp>
        <p:nvSpPr>
          <p:cNvPr id="4" name="Content Placeholder 3">
            <a:extLst>
              <a:ext uri="{FF2B5EF4-FFF2-40B4-BE49-F238E27FC236}">
                <a16:creationId xmlns:a16="http://schemas.microsoft.com/office/drawing/2014/main" id="{476843D2-9693-474C-8D9D-C55FEDD936BD}"/>
              </a:ext>
            </a:extLst>
          </p:cNvPr>
          <p:cNvSpPr txBox="1">
            <a:spLocks/>
          </p:cNvSpPr>
          <p:nvPr/>
        </p:nvSpPr>
        <p:spPr>
          <a:xfrm>
            <a:off x="412833" y="1460377"/>
            <a:ext cx="11478350"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400" b="1" dirty="0">
                <a:latin typeface="微软雅黑" panose="020B0503020204020204" pitchFamily="34" charset="-122"/>
                <a:ea typeface="微软雅黑" panose="020B0503020204020204" pitchFamily="34" charset="-122"/>
              </a:rPr>
              <a:t>已</a:t>
            </a:r>
            <a:r>
              <a:rPr lang="zh-CN" altLang="en-US" sz="2400" b="1" dirty="0" smtClean="0">
                <a:latin typeface="微软雅黑" panose="020B0503020204020204" pitchFamily="34" charset="-122"/>
                <a:ea typeface="微软雅黑" panose="020B0503020204020204" pitchFamily="34" charset="-122"/>
              </a:rPr>
              <a:t>交付的软件投入正式使用后，要不断地进行维护并更新，这一阶段可能持续若干年甚至几十年。投入使用后可能由于多方面原因，需要对软件进行修改、更新，具体包括：</a:t>
            </a:r>
            <a:endParaRPr lang="en-US" altLang="zh-CN" sz="2400" b="1" dirty="0" smtClean="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smtClean="0">
                <a:latin typeface="微软雅黑" panose="020B0503020204020204" pitchFamily="34" charset="-122"/>
                <a:ea typeface="微软雅黑" panose="020B0503020204020204" pitchFamily="34" charset="-122"/>
              </a:rPr>
              <a:t>软件使用</a:t>
            </a:r>
            <a:endParaRPr lang="en-US" altLang="zh-CN" sz="2400" b="1" dirty="0" smtClean="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smtClean="0">
                <a:latin typeface="微软雅黑" panose="020B0503020204020204" pitchFamily="34" charset="-122"/>
                <a:ea typeface="微软雅黑" panose="020B0503020204020204" pitchFamily="34" charset="-122"/>
              </a:rPr>
              <a:t>系统维护</a:t>
            </a:r>
            <a:endParaRPr lang="en-US" altLang="zh-CN" sz="2400" b="1" dirty="0" smtClean="0">
              <a:latin typeface="微软雅黑" panose="020B0503020204020204" pitchFamily="34" charset="-122"/>
              <a:ea typeface="微软雅黑" panose="020B0503020204020204" pitchFamily="34" charset="-122"/>
            </a:endParaRPr>
          </a:p>
          <a:p>
            <a:pPr marL="457200" lvl="0" indent="-457200" algn="just">
              <a:lnSpc>
                <a:spcPct val="150000"/>
              </a:lnSpc>
              <a:buFont typeface="+mj-lt"/>
              <a:buAutoNum type="arabicPeriod"/>
              <a:defRPr/>
            </a:pPr>
            <a:r>
              <a:rPr lang="zh-CN" altLang="en-US" sz="2400" b="1" dirty="0" smtClean="0">
                <a:latin typeface="微软雅黑" panose="020B0503020204020204" pitchFamily="34" charset="-122"/>
                <a:ea typeface="微软雅黑" panose="020B0503020204020204" pitchFamily="34" charset="-122"/>
              </a:rPr>
              <a:t>系统更新换代</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46543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软件开发过程中的典型文档</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42745"/>
            <a:ext cx="11259814"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软件需求规格说明书</a:t>
            </a:r>
            <a:r>
              <a:rPr lang="zh-CN" altLang="en-US" sz="2400" b="1" dirty="0">
                <a:latin typeface="微软雅黑" panose="020B0503020204020204" pitchFamily="34" charset="-122"/>
                <a:ea typeface="微软雅黑" panose="020B0503020204020204" pitchFamily="34" charset="-122"/>
              </a:rPr>
              <a:t>：描述将要开发的软件做</a:t>
            </a:r>
            <a:r>
              <a:rPr lang="zh-CN" altLang="en-US" sz="2400" b="1" dirty="0" smtClean="0">
                <a:latin typeface="微软雅黑" panose="020B0503020204020204" pitchFamily="34" charset="-122"/>
                <a:ea typeface="微软雅黑" panose="020B0503020204020204" pitchFamily="34" charset="-122"/>
              </a:rPr>
              <a:t>什么</a:t>
            </a:r>
            <a:endParaRPr lang="zh-CN" altLang="en-US" sz="24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项目计划</a:t>
            </a:r>
            <a:r>
              <a:rPr lang="zh-CN" altLang="en-US" sz="2400" b="1" dirty="0">
                <a:latin typeface="微软雅黑" panose="020B0503020204020204" pitchFamily="34" charset="-122"/>
                <a:ea typeface="微软雅黑" panose="020B0503020204020204" pitchFamily="34" charset="-122"/>
              </a:rPr>
              <a:t>：描述将要完成的任务及其顺序，并估计所需要的时间及</a:t>
            </a:r>
            <a:r>
              <a:rPr lang="zh-CN" altLang="en-US" sz="2400" b="1" dirty="0" smtClean="0">
                <a:latin typeface="微软雅黑" panose="020B0503020204020204" pitchFamily="34" charset="-122"/>
                <a:ea typeface="微软雅黑" panose="020B0503020204020204" pitchFamily="34" charset="-122"/>
              </a:rPr>
              <a:t>工作量</a:t>
            </a:r>
            <a:endParaRPr lang="zh-CN" altLang="en-US" sz="24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软件测试计划</a:t>
            </a:r>
            <a:r>
              <a:rPr lang="zh-CN" altLang="en-US" sz="2400" b="1" dirty="0">
                <a:latin typeface="微软雅黑" panose="020B0503020204020204" pitchFamily="34" charset="-122"/>
                <a:ea typeface="微软雅黑" panose="020B0503020204020204" pitchFamily="34" charset="-122"/>
              </a:rPr>
              <a:t>：描述如何测试软件，使之确保软件应实现规定的功能，并达到预期的</a:t>
            </a:r>
            <a:r>
              <a:rPr lang="zh-CN" altLang="en-US" sz="2400" b="1" dirty="0" smtClean="0">
                <a:latin typeface="微软雅黑" panose="020B0503020204020204" pitchFamily="34" charset="-122"/>
                <a:ea typeface="微软雅黑" panose="020B0503020204020204" pitchFamily="34" charset="-122"/>
              </a:rPr>
              <a:t>性能</a:t>
            </a:r>
            <a:endParaRPr lang="zh-CN" altLang="en-US" sz="24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软件设计说明书</a:t>
            </a:r>
            <a:r>
              <a:rPr lang="zh-CN" altLang="en-US" sz="2400" b="1" dirty="0">
                <a:latin typeface="微软雅黑" panose="020B0503020204020204" pitchFamily="34" charset="-122"/>
                <a:ea typeface="微软雅黑" panose="020B0503020204020204" pitchFamily="34" charset="-122"/>
              </a:rPr>
              <a:t>：描述软件的结构，包括概要设计及</a:t>
            </a:r>
            <a:r>
              <a:rPr lang="zh-CN" altLang="en-US" sz="2400" b="1" dirty="0" smtClean="0">
                <a:latin typeface="微软雅黑" panose="020B0503020204020204" pitchFamily="34" charset="-122"/>
                <a:ea typeface="微软雅黑" panose="020B0503020204020204" pitchFamily="34" charset="-122"/>
              </a:rPr>
              <a:t>详细设计</a:t>
            </a:r>
            <a:endParaRPr lang="zh-CN" altLang="en-US" sz="24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a:solidFill>
                  <a:srgbClr val="FF0000"/>
                </a:solidFill>
                <a:latin typeface="微软雅黑" panose="020B0503020204020204" pitchFamily="34" charset="-122"/>
                <a:ea typeface="微软雅黑" panose="020B0503020204020204" pitchFamily="34" charset="-122"/>
              </a:rPr>
              <a:t>用户手册</a:t>
            </a:r>
            <a:r>
              <a:rPr lang="zh-CN" altLang="en-US" sz="2400" b="1" dirty="0">
                <a:latin typeface="微软雅黑" panose="020B0503020204020204" pitchFamily="34" charset="-122"/>
                <a:ea typeface="微软雅黑" panose="020B0503020204020204" pitchFamily="34" charset="-122"/>
              </a:rPr>
              <a:t>：描述如何使用</a:t>
            </a:r>
            <a:r>
              <a:rPr lang="zh-CN" altLang="en-US" sz="2400" b="1" dirty="0" smtClean="0">
                <a:latin typeface="微软雅黑" panose="020B0503020204020204" pitchFamily="34" charset="-122"/>
                <a:ea typeface="微软雅黑" panose="020B0503020204020204" pitchFamily="34" charset="-122"/>
              </a:rPr>
              <a:t>软件</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14915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5">
            <a:extLst>
              <a:ext uri="{FF2B5EF4-FFF2-40B4-BE49-F238E27FC236}">
                <a16:creationId xmlns:a16="http://schemas.microsoft.com/office/drawing/2014/main" id="{5E4FF5DC-2CC0-43CA-9374-DAD9384FFED9}"/>
              </a:ext>
            </a:extLst>
          </p:cNvPr>
          <p:cNvSpPr txBox="1">
            <a:spLocks/>
          </p:cNvSpPr>
          <p:nvPr/>
        </p:nvSpPr>
        <p:spPr>
          <a:xfrm>
            <a:off x="2543601" y="2745528"/>
            <a:ext cx="1159329" cy="1007993"/>
          </a:xfrm>
          <a:prstGeom prst="rect">
            <a:avLst/>
          </a:prstGeom>
          <a:noFill/>
          <a:ln w="117475">
            <a:noFill/>
          </a:ln>
        </p:spPr>
        <p:txBody>
          <a:bodyPr wrap="none" rtlCol="0">
            <a:prstTxWarp prst="textPlain">
              <a:avLst/>
            </a:prstTxWarp>
            <a:spAutoFit/>
          </a:bodyPr>
          <a:lstStyle/>
          <a:p>
            <a:pPr algn="ctr"/>
            <a:r>
              <a:rPr lang="en-US" altLang="zh-CN" sz="1350" spc="75" dirty="0" smtClean="0">
                <a:latin typeface="Impact" panose="020B0806030902050204" pitchFamily="34" charset="0"/>
                <a:cs typeface="Arial" panose="020B0604020202020204" pitchFamily="34" charset="0"/>
              </a:rPr>
              <a:t>/-3</a:t>
            </a:r>
            <a:endParaRPr lang="zh-CN" altLang="en-US" sz="1350" spc="75" dirty="0">
              <a:latin typeface="Impact" panose="020B0806030902050204" pitchFamily="34" charset="0"/>
              <a:cs typeface="Arial" panose="020B0604020202020204" pitchFamily="34" charset="0"/>
            </a:endParaRPr>
          </a:p>
        </p:txBody>
      </p:sp>
      <p:cxnSp>
        <p:nvCxnSpPr>
          <p:cNvPr id="6" name="直接连接符 6">
            <a:extLst>
              <a:ext uri="{FF2B5EF4-FFF2-40B4-BE49-F238E27FC236}">
                <a16:creationId xmlns:a16="http://schemas.microsoft.com/office/drawing/2014/main" id="{0284599F-3B7B-44BB-B5FC-ACECEDB45037}"/>
              </a:ext>
            </a:extLst>
          </p:cNvPr>
          <p:cNvCxnSpPr>
            <a:cxnSpLocks/>
          </p:cNvCxnSpPr>
          <p:nvPr/>
        </p:nvCxnSpPr>
        <p:spPr>
          <a:xfrm>
            <a:off x="2477452" y="3861746"/>
            <a:ext cx="542980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78A15FB-B196-4903-8713-2878F4A7DE0D}"/>
              </a:ext>
            </a:extLst>
          </p:cNvPr>
          <p:cNvSpPr txBox="1"/>
          <p:nvPr/>
        </p:nvSpPr>
        <p:spPr>
          <a:xfrm>
            <a:off x="3863175" y="2733998"/>
            <a:ext cx="8052780" cy="1031051"/>
          </a:xfrm>
          <a:prstGeom prst="rect">
            <a:avLst/>
          </a:prstGeom>
          <a:noFill/>
        </p:spPr>
        <p:txBody>
          <a:bodyPr wrap="square">
            <a:spAutoFit/>
          </a:bodyPr>
          <a:lstStyle/>
          <a:p>
            <a:pPr>
              <a:spcAft>
                <a:spcPts val="600"/>
              </a:spcAft>
            </a:pPr>
            <a:r>
              <a:rPr lang="zh-CN" altLang="en-US" sz="2800" b="1" dirty="0" smtClean="0">
                <a:latin typeface="微软雅黑" panose="020B0503020204020204" pitchFamily="34" charset="-122"/>
                <a:ea typeface="微软雅黑" panose="020B0503020204020204" pitchFamily="34" charset="-122"/>
              </a:rPr>
              <a:t>软件工程方法</a:t>
            </a:r>
            <a:endParaRPr lang="en-US" altLang="zh-CN" sz="2800" b="1" dirty="0" smtClean="0">
              <a:latin typeface="微软雅黑" panose="020B0503020204020204" pitchFamily="34" charset="-122"/>
              <a:ea typeface="微软雅黑" panose="020B0503020204020204" pitchFamily="34" charset="-122"/>
            </a:endParaRPr>
          </a:p>
          <a:p>
            <a:pPr>
              <a:spcAft>
                <a:spcPts val="600"/>
              </a:spcAft>
            </a:pPr>
            <a:r>
              <a:rPr lang="en-US" altLang="zh-CN" sz="2800" b="1" dirty="0">
                <a:latin typeface="微软雅黑" panose="020B0503020204020204" pitchFamily="34" charset="-122"/>
                <a:ea typeface="微软雅黑" panose="020B0503020204020204" pitchFamily="34" charset="-122"/>
              </a:rPr>
              <a:t>Methods </a:t>
            </a:r>
            <a:r>
              <a:rPr lang="en-US" altLang="zh-CN" sz="2800" b="1" dirty="0" smtClean="0">
                <a:latin typeface="微软雅黑" panose="020B0503020204020204" pitchFamily="34" charset="-122"/>
                <a:ea typeface="微软雅黑" panose="020B0503020204020204" pitchFamily="34" charset="-122"/>
              </a:rPr>
              <a:t>in Software Engineering</a:t>
            </a:r>
            <a:endParaRPr lang="zh-CN" altLang="en-US" sz="2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6719970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软件工程是一种层次化技术</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42745"/>
            <a:ext cx="11478350"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400" b="1" dirty="0" smtClean="0">
                <a:latin typeface="微软雅黑" panose="020B0503020204020204" pitchFamily="34" charset="-122"/>
                <a:ea typeface="微软雅黑" panose="020B0503020204020204" pitchFamily="34" charset="-122"/>
              </a:rPr>
              <a:t>任何工程方法（包括软件工程）必须构建在质量承诺的基础上</a:t>
            </a:r>
            <a:endParaRPr lang="en-US" altLang="zh-CN" sz="2400" b="1" dirty="0" smtClean="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smtClean="0">
                <a:latin typeface="微软雅黑" panose="020B0503020204020204" pitchFamily="34" charset="-122"/>
                <a:ea typeface="微软雅黑" panose="020B0503020204020204" pitchFamily="34" charset="-122"/>
              </a:rPr>
              <a:t>支持软件工程的根基在于质量关注点（</a:t>
            </a:r>
            <a:r>
              <a:rPr lang="en-US" altLang="zh-CN" sz="2400" b="1" dirty="0" smtClean="0">
                <a:latin typeface="微软雅黑" panose="020B0503020204020204" pitchFamily="34" charset="-122"/>
                <a:ea typeface="微软雅黑" panose="020B0503020204020204" pitchFamily="34" charset="-122"/>
              </a:rPr>
              <a:t>quality focus</a:t>
            </a:r>
            <a:r>
              <a:rPr lang="zh-CN" altLang="en-US" sz="2400" b="1" dirty="0" smtClean="0">
                <a:latin typeface="微软雅黑" panose="020B0503020204020204" pitchFamily="34" charset="-122"/>
                <a:ea typeface="微软雅黑" panose="020B0503020204020204" pitchFamily="34" charset="-122"/>
              </a:rPr>
              <a:t>）</a:t>
            </a:r>
            <a:endParaRPr lang="en-US" altLang="zh-CN" sz="2400" b="1" dirty="0" smtClean="0">
              <a:latin typeface="微软雅黑" panose="020B0503020204020204" pitchFamily="34" charset="-122"/>
              <a:ea typeface="微软雅黑" panose="020B0503020204020204" pitchFamily="34" charset="-122"/>
            </a:endParaRPr>
          </a:p>
          <a:p>
            <a:pPr marL="0" lvl="0" indent="0" algn="just">
              <a:lnSpc>
                <a:spcPct val="150000"/>
              </a:lnSpc>
              <a:buNone/>
              <a:defRPr/>
            </a:pPr>
            <a:endParaRPr lang="zh-CN" altLang="en-US" sz="2400" b="1" dirty="0">
              <a:latin typeface="微软雅黑" panose="020B0503020204020204" pitchFamily="34" charset="-122"/>
              <a:ea typeface="微软雅黑" panose="020B0503020204020204" pitchFamily="34" charset="-122"/>
            </a:endParaRPr>
          </a:p>
        </p:txBody>
      </p:sp>
      <p:sp>
        <p:nvSpPr>
          <p:cNvPr id="2" name="圆角矩形 1"/>
          <p:cNvSpPr/>
          <p:nvPr/>
        </p:nvSpPr>
        <p:spPr>
          <a:xfrm>
            <a:off x="4077685" y="3582317"/>
            <a:ext cx="3657600" cy="523336"/>
          </a:xfrm>
          <a:prstGeom prst="roundRect">
            <a:avLst/>
          </a:prstGeom>
          <a:gradFill flip="none" rotWithShape="1">
            <a:gsLst>
              <a:gs pos="0">
                <a:schemeClr val="dk1">
                  <a:lumMod val="67000"/>
                </a:schemeClr>
              </a:gs>
              <a:gs pos="48000">
                <a:schemeClr val="dk1">
                  <a:lumMod val="97000"/>
                  <a:lumOff val="3000"/>
                </a:schemeClr>
              </a:gs>
              <a:gs pos="100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b="1" dirty="0" smtClean="0">
                <a:latin typeface="微软雅黑" panose="020B0503020204020204" pitchFamily="34" charset="-122"/>
                <a:ea typeface="微软雅黑" panose="020B0503020204020204" pitchFamily="34" charset="-122"/>
              </a:rPr>
              <a:t>工具 </a:t>
            </a:r>
            <a:r>
              <a:rPr lang="en-US" altLang="zh-CN" b="1" dirty="0" smtClean="0">
                <a:latin typeface="微软雅黑" panose="020B0503020204020204" pitchFamily="34" charset="-122"/>
                <a:ea typeface="微软雅黑" panose="020B0503020204020204" pitchFamily="34" charset="-122"/>
              </a:rPr>
              <a:t>tools</a:t>
            </a:r>
            <a:endParaRPr lang="zh-CN" altLang="en-US" b="1" dirty="0">
              <a:latin typeface="微软雅黑" panose="020B0503020204020204" pitchFamily="34" charset="-122"/>
              <a:ea typeface="微软雅黑" panose="020B0503020204020204" pitchFamily="34" charset="-122"/>
            </a:endParaRPr>
          </a:p>
        </p:txBody>
      </p:sp>
      <p:sp>
        <p:nvSpPr>
          <p:cNvPr id="5" name="圆角矩形 4"/>
          <p:cNvSpPr/>
          <p:nvPr/>
        </p:nvSpPr>
        <p:spPr>
          <a:xfrm>
            <a:off x="3539972" y="4068793"/>
            <a:ext cx="4733026" cy="523336"/>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b="1" dirty="0" smtClean="0">
                <a:latin typeface="微软雅黑" panose="020B0503020204020204" pitchFamily="34" charset="-122"/>
                <a:ea typeface="微软雅黑" panose="020B0503020204020204" pitchFamily="34" charset="-122"/>
              </a:rPr>
              <a:t>方法 </a:t>
            </a:r>
            <a:r>
              <a:rPr lang="en-US" altLang="zh-CN" b="1" dirty="0" smtClean="0">
                <a:latin typeface="微软雅黑" panose="020B0503020204020204" pitchFamily="34" charset="-122"/>
                <a:ea typeface="微软雅黑" panose="020B0503020204020204" pitchFamily="34" charset="-122"/>
              </a:rPr>
              <a:t>methods</a:t>
            </a:r>
            <a:endParaRPr lang="zh-CN" altLang="en-US" b="1" dirty="0">
              <a:latin typeface="微软雅黑" panose="020B0503020204020204" pitchFamily="34" charset="-122"/>
              <a:ea typeface="微软雅黑" panose="020B0503020204020204" pitchFamily="34" charset="-122"/>
            </a:endParaRPr>
          </a:p>
        </p:txBody>
      </p:sp>
      <p:sp>
        <p:nvSpPr>
          <p:cNvPr id="6" name="圆角矩形 5"/>
          <p:cNvSpPr/>
          <p:nvPr/>
        </p:nvSpPr>
        <p:spPr>
          <a:xfrm>
            <a:off x="2841232" y="4592129"/>
            <a:ext cx="6130506" cy="523336"/>
          </a:xfrm>
          <a:prstGeom prst="roundRect">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b="1" dirty="0" smtClean="0">
                <a:latin typeface="微软雅黑" panose="020B0503020204020204" pitchFamily="34" charset="-122"/>
                <a:ea typeface="微软雅黑" panose="020B0503020204020204" pitchFamily="34" charset="-122"/>
              </a:rPr>
              <a:t>过程 </a:t>
            </a:r>
            <a:r>
              <a:rPr lang="en-US" altLang="zh-CN" b="1" dirty="0" smtClean="0">
                <a:latin typeface="微软雅黑" panose="020B0503020204020204" pitchFamily="34" charset="-122"/>
                <a:ea typeface="微软雅黑" panose="020B0503020204020204" pitchFamily="34" charset="-122"/>
              </a:rPr>
              <a:t>process</a:t>
            </a:r>
            <a:endParaRPr lang="zh-CN" altLang="en-US" b="1" dirty="0">
              <a:latin typeface="微软雅黑" panose="020B0503020204020204" pitchFamily="34" charset="-122"/>
              <a:ea typeface="微软雅黑" panose="020B0503020204020204" pitchFamily="34" charset="-122"/>
            </a:endParaRPr>
          </a:p>
        </p:txBody>
      </p:sp>
      <p:sp>
        <p:nvSpPr>
          <p:cNvPr id="7" name="圆角矩形 6"/>
          <p:cNvSpPr/>
          <p:nvPr/>
        </p:nvSpPr>
        <p:spPr>
          <a:xfrm>
            <a:off x="2349527" y="5115465"/>
            <a:ext cx="7113917" cy="523336"/>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b="1" dirty="0" smtClean="0">
                <a:latin typeface="微软雅黑" panose="020B0503020204020204" pitchFamily="34" charset="-122"/>
                <a:ea typeface="微软雅黑" panose="020B0503020204020204" pitchFamily="34" charset="-122"/>
              </a:rPr>
              <a:t>质量关注点 </a:t>
            </a:r>
            <a:r>
              <a:rPr lang="en-US" altLang="zh-CN" b="1" dirty="0" smtClean="0">
                <a:latin typeface="微软雅黑" panose="020B0503020204020204" pitchFamily="34" charset="-122"/>
                <a:ea typeface="微软雅黑" panose="020B0503020204020204" pitchFamily="34" charset="-122"/>
              </a:rPr>
              <a:t>quality </a:t>
            </a:r>
            <a:r>
              <a:rPr lang="en-US" altLang="zh-CN" b="1" dirty="0">
                <a:latin typeface="微软雅黑" panose="020B0503020204020204" pitchFamily="34" charset="-122"/>
                <a:ea typeface="微软雅黑" panose="020B0503020204020204" pitchFamily="34" charset="-122"/>
              </a:rPr>
              <a:t>focus</a:t>
            </a:r>
            <a:endParaRPr lang="zh-CN" altLang="en-US" b="1" dirty="0">
              <a:latin typeface="微软雅黑" panose="020B0503020204020204" pitchFamily="34" charset="-122"/>
              <a:ea typeface="微软雅黑" panose="020B0503020204020204" pitchFamily="34" charset="-122"/>
            </a:endParaRPr>
          </a:p>
        </p:txBody>
      </p:sp>
      <p:sp>
        <p:nvSpPr>
          <p:cNvPr id="10" name="Title 1">
            <a:extLst>
              <a:ext uri="{FF2B5EF4-FFF2-40B4-BE49-F238E27FC236}">
                <a16:creationId xmlns:a16="http://schemas.microsoft.com/office/drawing/2014/main" id="{EB14362D-CFD4-4362-A8C1-4EE5210F9EB2}"/>
              </a:ext>
            </a:extLst>
          </p:cNvPr>
          <p:cNvSpPr txBox="1">
            <a:spLocks noChangeArrowheads="1"/>
          </p:cNvSpPr>
          <p:nvPr/>
        </p:nvSpPr>
        <p:spPr>
          <a:xfrm>
            <a:off x="9549529" y="3668205"/>
            <a:ext cx="3132200"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2800" dirty="0" smtClean="0">
                <a:solidFill>
                  <a:srgbClr val="FF0000"/>
                </a:solidFill>
                <a:latin typeface="微软雅黑" panose="020B0503020204020204" pitchFamily="34" charset="-122"/>
                <a:ea typeface="微软雅黑" panose="020B0503020204020204" pitchFamily="34" charset="-122"/>
              </a:rPr>
              <a:t>软件工程三要素</a:t>
            </a:r>
            <a:endParaRPr lang="zh-CN" altLang="en-US" sz="2800" dirty="0">
              <a:solidFill>
                <a:srgbClr val="FF0000"/>
              </a:solidFill>
              <a:latin typeface="微软雅黑" panose="020B0503020204020204" pitchFamily="34" charset="-122"/>
              <a:ea typeface="微软雅黑" panose="020B0503020204020204" pitchFamily="34" charset="-122"/>
            </a:endParaRPr>
          </a:p>
        </p:txBody>
      </p:sp>
      <p:sp>
        <p:nvSpPr>
          <p:cNvPr id="3" name="右大括号 2"/>
          <p:cNvSpPr/>
          <p:nvPr/>
        </p:nvSpPr>
        <p:spPr>
          <a:xfrm>
            <a:off x="9105801" y="3600052"/>
            <a:ext cx="249806" cy="1375577"/>
          </a:xfrm>
          <a:prstGeom prst="rightBrace">
            <a:avLst>
              <a:gd name="adj1" fmla="val 8333"/>
              <a:gd name="adj2" fmla="val 54269"/>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1482543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7" grpId="0" animBg="1"/>
      <p:bldP spid="10" grpId="0"/>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图表 6"/>
          <p:cNvGraphicFramePr/>
          <p:nvPr>
            <p:extLst/>
          </p:nvPr>
        </p:nvGraphicFramePr>
        <p:xfrm>
          <a:off x="3257909" y="1010728"/>
          <a:ext cx="6019800" cy="41656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82815620"/>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solidFill>
                  <a:srgbClr val="FF0000"/>
                </a:solidFill>
                <a:latin typeface="微软雅黑" panose="020B0503020204020204" pitchFamily="34" charset="-122"/>
                <a:ea typeface="微软雅黑" panose="020B0503020204020204" pitchFamily="34" charset="-122"/>
              </a:rPr>
              <a:t>软件工程三要素</a:t>
            </a:r>
            <a:endParaRPr lang="zh-CN" altLang="en-US" sz="3600" dirty="0">
              <a:solidFill>
                <a:srgbClr val="FF0000"/>
              </a:solidFill>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42745"/>
            <a:ext cx="11478350"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50000"/>
              </a:lnSpc>
              <a:buNone/>
              <a:defRPr/>
            </a:pPr>
            <a:r>
              <a:rPr lang="zh-CN" altLang="en-US" sz="2400" b="1" dirty="0">
                <a:latin typeface="微软雅黑" panose="020B0503020204020204" pitchFamily="34" charset="-122"/>
                <a:ea typeface="微软雅黑" panose="020B0503020204020204" pitchFamily="34" charset="-122"/>
              </a:rPr>
              <a:t>三要素</a:t>
            </a:r>
            <a:r>
              <a:rPr lang="zh-CN" altLang="en-US" sz="2400" b="1" dirty="0" smtClean="0">
                <a:latin typeface="微软雅黑" panose="020B0503020204020204" pitchFamily="34" charset="-122"/>
                <a:ea typeface="微软雅黑" panose="020B0503020204020204" pitchFamily="34" charset="-122"/>
              </a:rPr>
              <a:t>：</a:t>
            </a:r>
            <a:r>
              <a:rPr lang="zh-CN" altLang="en-US" sz="2400" b="1" dirty="0" smtClean="0">
                <a:solidFill>
                  <a:srgbClr val="FF0000"/>
                </a:solidFill>
                <a:latin typeface="微软雅黑" panose="020B0503020204020204" pitchFamily="34" charset="-122"/>
                <a:ea typeface="微软雅黑" panose="020B0503020204020204" pitchFamily="34" charset="-122"/>
              </a:rPr>
              <a:t>过程、方法</a:t>
            </a:r>
            <a:r>
              <a:rPr lang="zh-CN" altLang="en-US" sz="2400" b="1" dirty="0" smtClean="0">
                <a:latin typeface="微软雅黑" panose="020B0503020204020204" pitchFamily="34" charset="-122"/>
                <a:ea typeface="微软雅黑" panose="020B0503020204020204" pitchFamily="34" charset="-122"/>
              </a:rPr>
              <a:t>和</a:t>
            </a:r>
            <a:r>
              <a:rPr lang="zh-CN" altLang="en-US" sz="2400" b="1" dirty="0">
                <a:solidFill>
                  <a:srgbClr val="FF0000"/>
                </a:solidFill>
                <a:latin typeface="微软雅黑" panose="020B0503020204020204" pitchFamily="34" charset="-122"/>
                <a:ea typeface="微软雅黑" panose="020B0503020204020204" pitchFamily="34" charset="-122"/>
              </a:rPr>
              <a:t>工具</a:t>
            </a:r>
            <a:endParaRPr lang="en-US" altLang="zh-CN" sz="2400" b="1" dirty="0" smtClean="0">
              <a:solidFill>
                <a:srgbClr val="FF0000"/>
              </a:solidFill>
              <a:latin typeface="微软雅黑" panose="020B0503020204020204" pitchFamily="34" charset="-122"/>
              <a:ea typeface="微软雅黑" panose="020B0503020204020204" pitchFamily="34" charset="-122"/>
            </a:endParaRPr>
          </a:p>
          <a:p>
            <a:pPr marL="0" indent="0" algn="just">
              <a:lnSpc>
                <a:spcPct val="150000"/>
              </a:lnSpc>
              <a:buNone/>
              <a:defRPr/>
            </a:pPr>
            <a:r>
              <a:rPr lang="zh-CN" altLang="en-US" sz="2400" b="1" dirty="0">
                <a:latin typeface="微软雅黑" panose="020B0503020204020204" pitchFamily="34" charset="-122"/>
                <a:ea typeface="微软雅黑" panose="020B0503020204020204" pitchFamily="34" charset="-122"/>
              </a:rPr>
              <a:t>软件工程</a:t>
            </a:r>
            <a:r>
              <a:rPr lang="zh-CN" altLang="en-US" sz="2400" b="1" dirty="0">
                <a:solidFill>
                  <a:srgbClr val="FF0000"/>
                </a:solidFill>
                <a:latin typeface="微软雅黑" panose="020B0503020204020204" pitchFamily="34" charset="-122"/>
                <a:ea typeface="微软雅黑" panose="020B0503020204020204" pitchFamily="34" charset="-122"/>
              </a:rPr>
              <a:t>过程</a:t>
            </a:r>
            <a:r>
              <a:rPr lang="zh-CN" altLang="en-US" sz="2400" b="1" dirty="0">
                <a:latin typeface="微软雅黑" panose="020B0503020204020204" pitchFamily="34" charset="-122"/>
                <a:ea typeface="微软雅黑" panose="020B0503020204020204" pitchFamily="34" charset="-122"/>
              </a:rPr>
              <a:t>是为了获得高质量的软件所需要完成的一系列任务框架，它规定了完成各项任务的工作</a:t>
            </a:r>
            <a:r>
              <a:rPr lang="zh-CN" altLang="en-US" sz="2400" b="1" dirty="0" smtClean="0">
                <a:latin typeface="微软雅黑" panose="020B0503020204020204" pitchFamily="34" charset="-122"/>
                <a:ea typeface="微软雅黑" panose="020B0503020204020204" pitchFamily="34" charset="-122"/>
              </a:rPr>
              <a:t>步骤</a:t>
            </a:r>
            <a:endParaRPr lang="en-US" altLang="zh-CN" sz="2400" b="1" dirty="0" smtClean="0">
              <a:latin typeface="微软雅黑" panose="020B0503020204020204" pitchFamily="34" charset="-122"/>
              <a:ea typeface="微软雅黑" panose="020B0503020204020204" pitchFamily="34" charset="-122"/>
            </a:endParaRPr>
          </a:p>
          <a:p>
            <a:pPr marL="0" indent="0" algn="just">
              <a:lnSpc>
                <a:spcPct val="150000"/>
              </a:lnSpc>
              <a:buNone/>
              <a:defRPr/>
            </a:pPr>
            <a:r>
              <a:rPr lang="zh-CN" altLang="en-US" sz="2400" b="1" dirty="0" smtClean="0">
                <a:latin typeface="微软雅黑" panose="020B0503020204020204" pitchFamily="34" charset="-122"/>
                <a:ea typeface="微软雅黑" panose="020B0503020204020204" pitchFamily="34" charset="-122"/>
              </a:rPr>
              <a:t>软件工程</a:t>
            </a:r>
            <a:r>
              <a:rPr lang="zh-CN" altLang="en-US" sz="2400" b="1" dirty="0">
                <a:solidFill>
                  <a:srgbClr val="FF0000"/>
                </a:solidFill>
                <a:latin typeface="微软雅黑" panose="020B0503020204020204" pitchFamily="34" charset="-122"/>
                <a:ea typeface="微软雅黑" panose="020B0503020204020204" pitchFamily="34" charset="-122"/>
              </a:rPr>
              <a:t>方法</a:t>
            </a:r>
            <a:r>
              <a:rPr lang="zh-CN" altLang="en-US" sz="2400" b="1" dirty="0">
                <a:latin typeface="微软雅黑" panose="020B0503020204020204" pitchFamily="34" charset="-122"/>
                <a:ea typeface="微软雅黑" panose="020B0503020204020204" pitchFamily="34" charset="-122"/>
              </a:rPr>
              <a:t>为软件开发提供</a:t>
            </a:r>
            <a:r>
              <a:rPr lang="zh-CN" altLang="en-US" sz="2400" b="1" dirty="0" smtClean="0">
                <a:latin typeface="微软雅黑" panose="020B0503020204020204" pitchFamily="34" charset="-122"/>
                <a:ea typeface="微软雅黑" panose="020B0503020204020204" pitchFamily="34" charset="-122"/>
              </a:rPr>
              <a:t>了“如何做”的技术</a:t>
            </a:r>
            <a:endParaRPr lang="en-US" altLang="zh-CN" sz="24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smtClean="0">
                <a:latin typeface="微软雅黑" panose="020B0503020204020204" pitchFamily="34" charset="-122"/>
                <a:ea typeface="微软雅黑" panose="020B0503020204020204" pitchFamily="34" charset="-122"/>
              </a:rPr>
              <a:t>软件</a:t>
            </a:r>
            <a:r>
              <a:rPr lang="zh-CN" altLang="en-US" sz="2400" b="1" dirty="0">
                <a:latin typeface="微软雅黑" panose="020B0503020204020204" pitchFamily="34" charset="-122"/>
                <a:ea typeface="微软雅黑" panose="020B0503020204020204" pitchFamily="34" charset="-122"/>
              </a:rPr>
              <a:t>工程</a:t>
            </a:r>
            <a:r>
              <a:rPr lang="zh-CN" altLang="en-US" sz="2400" b="1" dirty="0" smtClean="0">
                <a:solidFill>
                  <a:srgbClr val="FF0000"/>
                </a:solidFill>
                <a:latin typeface="微软雅黑" panose="020B0503020204020204" pitchFamily="34" charset="-122"/>
                <a:ea typeface="微软雅黑" panose="020B0503020204020204" pitchFamily="34" charset="-122"/>
              </a:rPr>
              <a:t>工具</a:t>
            </a:r>
            <a:r>
              <a:rPr lang="zh-CN" altLang="en-US" sz="2400" b="1" dirty="0">
                <a:latin typeface="微软雅黑" panose="020B0503020204020204" pitchFamily="34" charset="-122"/>
                <a:ea typeface="微软雅黑" panose="020B0503020204020204" pitchFamily="34" charset="-122"/>
              </a:rPr>
              <a:t>为软件工程方法提供了自动的或半自动的软件支撑</a:t>
            </a:r>
            <a:r>
              <a:rPr lang="zh-CN" altLang="en-US" sz="2400" b="1" dirty="0" smtClean="0">
                <a:latin typeface="微软雅黑" panose="020B0503020204020204" pitchFamily="34" charset="-122"/>
                <a:ea typeface="微软雅黑" panose="020B0503020204020204" pitchFamily="34" charset="-122"/>
              </a:rPr>
              <a:t>环境</a:t>
            </a:r>
            <a:endParaRPr lang="en-US" altLang="zh-CN" sz="24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smtClean="0">
                <a:latin typeface="微软雅黑" panose="020B0503020204020204" pitchFamily="34" charset="-122"/>
                <a:ea typeface="微软雅黑" panose="020B0503020204020204" pitchFamily="34" charset="-122"/>
              </a:rPr>
              <a:t>软件工程</a:t>
            </a:r>
            <a:r>
              <a:rPr lang="zh-CN" altLang="en-US" sz="2400" b="1" dirty="0">
                <a:latin typeface="微软雅黑" panose="020B0503020204020204" pitchFamily="34" charset="-122"/>
                <a:ea typeface="微软雅黑" panose="020B0503020204020204" pitchFamily="34" charset="-122"/>
              </a:rPr>
              <a:t>过程定义了</a:t>
            </a:r>
            <a:r>
              <a:rPr lang="en-US" altLang="zh-CN" sz="2400" b="1" dirty="0">
                <a:latin typeface="微软雅黑" panose="020B0503020204020204" pitchFamily="34" charset="-122"/>
                <a:ea typeface="微软雅黑" panose="020B0503020204020204" pitchFamily="34" charset="-122"/>
              </a:rPr>
              <a:t>: </a:t>
            </a:r>
            <a:r>
              <a:rPr lang="zh-CN" altLang="en-US" sz="2400" b="1" dirty="0" smtClean="0">
                <a:latin typeface="微软雅黑" panose="020B0503020204020204" pitchFamily="34" charset="-122"/>
                <a:ea typeface="微软雅黑" panose="020B0503020204020204" pitchFamily="34" charset="-122"/>
              </a:rPr>
              <a:t>方法</a:t>
            </a:r>
            <a:r>
              <a:rPr lang="zh-CN" altLang="en-US" sz="2400" b="1" dirty="0">
                <a:latin typeface="微软雅黑" panose="020B0503020204020204" pitchFamily="34" charset="-122"/>
                <a:ea typeface="微软雅黑" panose="020B0503020204020204" pitchFamily="34" charset="-122"/>
              </a:rPr>
              <a:t>使用的</a:t>
            </a:r>
            <a:r>
              <a:rPr lang="zh-CN" altLang="en-US" sz="2400" b="1" dirty="0" smtClean="0">
                <a:latin typeface="微软雅黑" panose="020B0503020204020204" pitchFamily="34" charset="-122"/>
                <a:ea typeface="微软雅黑" panose="020B0503020204020204" pitchFamily="34" charset="-122"/>
              </a:rPr>
              <a:t>顺序；要求</a:t>
            </a:r>
            <a:r>
              <a:rPr lang="zh-CN" altLang="en-US" sz="2400" b="1" dirty="0">
                <a:latin typeface="微软雅黑" panose="020B0503020204020204" pitchFamily="34" charset="-122"/>
                <a:ea typeface="微软雅黑" panose="020B0503020204020204" pitchFamily="34" charset="-122"/>
              </a:rPr>
              <a:t>交付的文档</a:t>
            </a:r>
            <a:r>
              <a:rPr lang="zh-CN" altLang="en-US" sz="2400" b="1" dirty="0" smtClean="0">
                <a:latin typeface="微软雅黑" panose="020B0503020204020204" pitchFamily="34" charset="-122"/>
                <a:ea typeface="微软雅黑" panose="020B0503020204020204" pitchFamily="34" charset="-122"/>
              </a:rPr>
              <a:t>资料；为</a:t>
            </a:r>
            <a:r>
              <a:rPr lang="zh-CN" altLang="en-US" sz="2400" b="1" dirty="0">
                <a:latin typeface="微软雅黑" panose="020B0503020204020204" pitchFamily="34" charset="-122"/>
                <a:ea typeface="微软雅黑" panose="020B0503020204020204" pitchFamily="34" charset="-122"/>
              </a:rPr>
              <a:t>保证质量和适应变化所需要的</a:t>
            </a:r>
            <a:r>
              <a:rPr lang="zh-CN" altLang="en-US" sz="2400" b="1" dirty="0" smtClean="0">
                <a:latin typeface="微软雅黑" panose="020B0503020204020204" pitchFamily="34" charset="-122"/>
                <a:ea typeface="微软雅黑" panose="020B0503020204020204" pitchFamily="34" charset="-122"/>
              </a:rPr>
              <a:t>管理；软件开发</a:t>
            </a:r>
            <a:r>
              <a:rPr lang="zh-CN" altLang="en-US" sz="2400" b="1" dirty="0">
                <a:latin typeface="微软雅黑" panose="020B0503020204020204" pitchFamily="34" charset="-122"/>
                <a:ea typeface="微软雅黑" panose="020B0503020204020204" pitchFamily="34" charset="-122"/>
              </a:rPr>
              <a:t>各个阶段完成的里程碑</a:t>
            </a:r>
          </a:p>
          <a:p>
            <a:pPr marL="0" lvl="0" indent="0" algn="just">
              <a:lnSpc>
                <a:spcPct val="150000"/>
              </a:lnSpc>
              <a:buNone/>
              <a:defRPr/>
            </a:pP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4519987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3669002" y="1396325"/>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结构化程序设计方法</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42745"/>
            <a:ext cx="11478350"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endParaRPr lang="zh-CN" altLang="en-US" sz="2400" b="1" dirty="0">
              <a:latin typeface="微软雅黑" panose="020B0503020204020204" pitchFamily="34" charset="-122"/>
              <a:ea typeface="微软雅黑" panose="020B0503020204020204" pitchFamily="34" charset="-122"/>
            </a:endParaRPr>
          </a:p>
        </p:txBody>
      </p:sp>
      <p:sp>
        <p:nvSpPr>
          <p:cNvPr id="4" name="Title 1">
            <a:extLst>
              <a:ext uri="{FF2B5EF4-FFF2-40B4-BE49-F238E27FC236}">
                <a16:creationId xmlns:a16="http://schemas.microsoft.com/office/drawing/2014/main" id="{EB14362D-CFD4-4362-A8C1-4EE5210F9EB2}"/>
              </a:ext>
            </a:extLst>
          </p:cNvPr>
          <p:cNvSpPr txBox="1">
            <a:spLocks noChangeArrowheads="1"/>
          </p:cNvSpPr>
          <p:nvPr/>
        </p:nvSpPr>
        <p:spPr>
          <a:xfrm>
            <a:off x="3669002" y="2320249"/>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模块化程序设计方法</a:t>
            </a:r>
            <a:endParaRPr lang="zh-CN" altLang="en-US" sz="3600" dirty="0">
              <a:latin typeface="微软雅黑" panose="020B0503020204020204" pitchFamily="34" charset="-122"/>
              <a:ea typeface="微软雅黑" panose="020B0503020204020204" pitchFamily="34" charset="-122"/>
            </a:endParaRPr>
          </a:p>
        </p:txBody>
      </p:sp>
      <p:sp>
        <p:nvSpPr>
          <p:cNvPr id="5" name="Title 1">
            <a:extLst>
              <a:ext uri="{FF2B5EF4-FFF2-40B4-BE49-F238E27FC236}">
                <a16:creationId xmlns:a16="http://schemas.microsoft.com/office/drawing/2014/main" id="{EB14362D-CFD4-4362-A8C1-4EE5210F9EB2}"/>
              </a:ext>
            </a:extLst>
          </p:cNvPr>
          <p:cNvSpPr txBox="1">
            <a:spLocks noChangeArrowheads="1"/>
          </p:cNvSpPr>
          <p:nvPr/>
        </p:nvSpPr>
        <p:spPr>
          <a:xfrm>
            <a:off x="3669002" y="3244173"/>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面向对象程序设计方法</a:t>
            </a:r>
            <a:endParaRPr lang="zh-CN" altLang="en-US" sz="3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28646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 grpId="0"/>
      <p:bldP spid="5"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软件开发过程中各阶段花费比例</a:t>
            </a:r>
            <a:endParaRPr lang="zh-CN" altLang="en-US" sz="3600" dirty="0">
              <a:latin typeface="微软雅黑" panose="020B0503020204020204" pitchFamily="34" charset="-122"/>
              <a:ea typeface="微软雅黑" panose="020B0503020204020204" pitchFamily="34" charset="-122"/>
            </a:endParaRPr>
          </a:p>
        </p:txBody>
      </p:sp>
      <p:grpSp>
        <p:nvGrpSpPr>
          <p:cNvPr id="4" name="Group 5"/>
          <p:cNvGrpSpPr>
            <a:grpSpLocks/>
          </p:cNvGrpSpPr>
          <p:nvPr/>
        </p:nvGrpSpPr>
        <p:grpSpPr bwMode="auto">
          <a:xfrm>
            <a:off x="2661609" y="1384271"/>
            <a:ext cx="6308725" cy="4462462"/>
            <a:chOff x="1152" y="632"/>
            <a:chExt cx="4310" cy="3304"/>
          </a:xfrm>
        </p:grpSpPr>
        <p:sp>
          <p:nvSpPr>
            <p:cNvPr id="5" name="Freeform 6"/>
            <p:cNvSpPr>
              <a:spLocks/>
            </p:cNvSpPr>
            <p:nvPr/>
          </p:nvSpPr>
          <p:spPr bwMode="auto">
            <a:xfrm>
              <a:off x="1334" y="2304"/>
              <a:ext cx="1200" cy="144"/>
            </a:xfrm>
            <a:custGeom>
              <a:avLst/>
              <a:gdLst>
                <a:gd name="T0" fmla="*/ 0 w 1200"/>
                <a:gd name="T1" fmla="*/ 144 h 144"/>
                <a:gd name="T2" fmla="*/ 720 w 1200"/>
                <a:gd name="T3" fmla="*/ 144 h 144"/>
                <a:gd name="T4" fmla="*/ 1200 w 1200"/>
                <a:gd name="T5" fmla="*/ 0 h 144"/>
                <a:gd name="T6" fmla="*/ 0 60000 65536"/>
                <a:gd name="T7" fmla="*/ 0 60000 65536"/>
                <a:gd name="T8" fmla="*/ 0 60000 65536"/>
                <a:gd name="T9" fmla="*/ 0 w 1200"/>
                <a:gd name="T10" fmla="*/ 0 h 144"/>
                <a:gd name="T11" fmla="*/ 1200 w 1200"/>
                <a:gd name="T12" fmla="*/ 144 h 144"/>
              </a:gdLst>
              <a:ahLst/>
              <a:cxnLst>
                <a:cxn ang="T6">
                  <a:pos x="T0" y="T1"/>
                </a:cxn>
                <a:cxn ang="T7">
                  <a:pos x="T2" y="T3"/>
                </a:cxn>
                <a:cxn ang="T8">
                  <a:pos x="T4" y="T5"/>
                </a:cxn>
              </a:cxnLst>
              <a:rect l="T9" t="T10" r="T11" b="T12"/>
              <a:pathLst>
                <a:path w="1200" h="144">
                  <a:moveTo>
                    <a:pt x="0" y="144"/>
                  </a:moveTo>
                  <a:lnTo>
                    <a:pt x="720" y="144"/>
                  </a:lnTo>
                  <a:lnTo>
                    <a:pt x="1200" y="0"/>
                  </a:lnTo>
                </a:path>
              </a:pathLst>
            </a:custGeom>
            <a:noFill/>
            <a:ln w="15875">
              <a:solidFill>
                <a:srgbClr val="FF0000"/>
              </a:solidFill>
              <a:round/>
              <a:headEnd/>
              <a:tailEnd type="stealth" w="med" len="me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sp>
          <p:nvSpPr>
            <p:cNvPr id="6" name="Freeform 7" descr="宽上对角线"/>
            <p:cNvSpPr>
              <a:spLocks/>
            </p:cNvSpPr>
            <p:nvPr/>
          </p:nvSpPr>
          <p:spPr bwMode="auto">
            <a:xfrm>
              <a:off x="2400" y="1872"/>
              <a:ext cx="1488" cy="528"/>
            </a:xfrm>
            <a:custGeom>
              <a:avLst/>
              <a:gdLst>
                <a:gd name="T0" fmla="*/ 96 w 1488"/>
                <a:gd name="T1" fmla="*/ 0 h 528"/>
                <a:gd name="T2" fmla="*/ 0 w 1488"/>
                <a:gd name="T3" fmla="*/ 336 h 528"/>
                <a:gd name="T4" fmla="*/ 1488 w 1488"/>
                <a:gd name="T5" fmla="*/ 528 h 528"/>
                <a:gd name="T6" fmla="*/ 96 w 1488"/>
                <a:gd name="T7" fmla="*/ 0 h 528"/>
                <a:gd name="T8" fmla="*/ 0 60000 65536"/>
                <a:gd name="T9" fmla="*/ 0 60000 65536"/>
                <a:gd name="T10" fmla="*/ 0 60000 65536"/>
                <a:gd name="T11" fmla="*/ 0 60000 65536"/>
                <a:gd name="T12" fmla="*/ 0 w 1488"/>
                <a:gd name="T13" fmla="*/ 0 h 528"/>
                <a:gd name="T14" fmla="*/ 1488 w 1488"/>
                <a:gd name="T15" fmla="*/ 528 h 528"/>
              </a:gdLst>
              <a:ahLst/>
              <a:cxnLst>
                <a:cxn ang="T8">
                  <a:pos x="T0" y="T1"/>
                </a:cxn>
                <a:cxn ang="T9">
                  <a:pos x="T2" y="T3"/>
                </a:cxn>
                <a:cxn ang="T10">
                  <a:pos x="T4" y="T5"/>
                </a:cxn>
                <a:cxn ang="T11">
                  <a:pos x="T6" y="T7"/>
                </a:cxn>
              </a:cxnLst>
              <a:rect l="T12" t="T13" r="T14" b="T15"/>
              <a:pathLst>
                <a:path w="1488" h="528">
                  <a:moveTo>
                    <a:pt x="96" y="0"/>
                  </a:moveTo>
                  <a:lnTo>
                    <a:pt x="0" y="336"/>
                  </a:lnTo>
                  <a:lnTo>
                    <a:pt x="1488" y="528"/>
                  </a:lnTo>
                  <a:lnTo>
                    <a:pt x="96" y="0"/>
                  </a:lnTo>
                  <a:close/>
                </a:path>
              </a:pathLst>
            </a:custGeom>
            <a:pattFill prst="wdUpDiag">
              <a:fgClr>
                <a:srgbClr val="FF9900"/>
              </a:fgClr>
              <a:bgClr>
                <a:schemeClr val="bg1"/>
              </a:bgClr>
            </a:patt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sp>
          <p:nvSpPr>
            <p:cNvPr id="7" name="Freeform 8" descr="轮廓式菱形"/>
            <p:cNvSpPr>
              <a:spLocks/>
            </p:cNvSpPr>
            <p:nvPr/>
          </p:nvSpPr>
          <p:spPr bwMode="auto">
            <a:xfrm>
              <a:off x="2880" y="960"/>
              <a:ext cx="1056" cy="1440"/>
            </a:xfrm>
            <a:custGeom>
              <a:avLst/>
              <a:gdLst>
                <a:gd name="T0" fmla="*/ 0 w 1056"/>
                <a:gd name="T1" fmla="*/ 240 h 1440"/>
                <a:gd name="T2" fmla="*/ 1056 w 1056"/>
                <a:gd name="T3" fmla="*/ 1440 h 1440"/>
                <a:gd name="T4" fmla="*/ 480 w 1056"/>
                <a:gd name="T5" fmla="*/ 0 h 1440"/>
                <a:gd name="T6" fmla="*/ 0 w 1056"/>
                <a:gd name="T7" fmla="*/ 240 h 1440"/>
                <a:gd name="T8" fmla="*/ 0 60000 65536"/>
                <a:gd name="T9" fmla="*/ 0 60000 65536"/>
                <a:gd name="T10" fmla="*/ 0 60000 65536"/>
                <a:gd name="T11" fmla="*/ 0 60000 65536"/>
                <a:gd name="T12" fmla="*/ 0 w 1056"/>
                <a:gd name="T13" fmla="*/ 0 h 1440"/>
                <a:gd name="T14" fmla="*/ 1056 w 1056"/>
                <a:gd name="T15" fmla="*/ 1440 h 1440"/>
              </a:gdLst>
              <a:ahLst/>
              <a:cxnLst>
                <a:cxn ang="T8">
                  <a:pos x="T0" y="T1"/>
                </a:cxn>
                <a:cxn ang="T9">
                  <a:pos x="T2" y="T3"/>
                </a:cxn>
                <a:cxn ang="T10">
                  <a:pos x="T4" y="T5"/>
                </a:cxn>
                <a:cxn ang="T11">
                  <a:pos x="T6" y="T7"/>
                </a:cxn>
              </a:cxnLst>
              <a:rect l="T12" t="T13" r="T14" b="T15"/>
              <a:pathLst>
                <a:path w="1056" h="1440">
                  <a:moveTo>
                    <a:pt x="0" y="240"/>
                  </a:moveTo>
                  <a:lnTo>
                    <a:pt x="1056" y="1440"/>
                  </a:lnTo>
                  <a:lnTo>
                    <a:pt x="480" y="0"/>
                  </a:lnTo>
                  <a:lnTo>
                    <a:pt x="0" y="240"/>
                  </a:lnTo>
                  <a:close/>
                </a:path>
              </a:pathLst>
            </a:custGeom>
            <a:pattFill prst="openDmnd">
              <a:fgClr>
                <a:srgbClr val="0000FF"/>
              </a:fgClr>
              <a:bgClr>
                <a:schemeClr val="bg1"/>
              </a:bgClr>
            </a:patt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sp>
          <p:nvSpPr>
            <p:cNvPr id="10" name="Freeform 9" descr="之字形"/>
            <p:cNvSpPr>
              <a:spLocks/>
            </p:cNvSpPr>
            <p:nvPr/>
          </p:nvSpPr>
          <p:spPr bwMode="auto">
            <a:xfrm>
              <a:off x="2342" y="1104"/>
              <a:ext cx="3120" cy="2832"/>
            </a:xfrm>
            <a:custGeom>
              <a:avLst/>
              <a:gdLst>
                <a:gd name="T0" fmla="*/ 1584 w 3120"/>
                <a:gd name="T1" fmla="*/ 1296 h 2832"/>
                <a:gd name="T2" fmla="*/ 0 w 3120"/>
                <a:gd name="T3" fmla="*/ 1296 h 2832"/>
                <a:gd name="T4" fmla="*/ 0 w 3120"/>
                <a:gd name="T5" fmla="*/ 1440 h 2832"/>
                <a:gd name="T6" fmla="*/ 96 w 3120"/>
                <a:gd name="T7" fmla="*/ 1776 h 2832"/>
                <a:gd name="T8" fmla="*/ 192 w 3120"/>
                <a:gd name="T9" fmla="*/ 2016 h 2832"/>
                <a:gd name="T10" fmla="*/ 336 w 3120"/>
                <a:gd name="T11" fmla="*/ 2208 h 2832"/>
                <a:gd name="T12" fmla="*/ 528 w 3120"/>
                <a:gd name="T13" fmla="*/ 2400 h 2832"/>
                <a:gd name="T14" fmla="*/ 816 w 3120"/>
                <a:gd name="T15" fmla="*/ 2640 h 2832"/>
                <a:gd name="T16" fmla="*/ 1104 w 3120"/>
                <a:gd name="T17" fmla="*/ 2784 h 2832"/>
                <a:gd name="T18" fmla="*/ 1488 w 3120"/>
                <a:gd name="T19" fmla="*/ 2832 h 2832"/>
                <a:gd name="T20" fmla="*/ 2064 w 3120"/>
                <a:gd name="T21" fmla="*/ 2784 h 2832"/>
                <a:gd name="T22" fmla="*/ 2352 w 3120"/>
                <a:gd name="T23" fmla="*/ 2592 h 2832"/>
                <a:gd name="T24" fmla="*/ 2640 w 3120"/>
                <a:gd name="T25" fmla="*/ 2352 h 2832"/>
                <a:gd name="T26" fmla="*/ 2880 w 3120"/>
                <a:gd name="T27" fmla="*/ 2112 h 2832"/>
                <a:gd name="T28" fmla="*/ 2976 w 3120"/>
                <a:gd name="T29" fmla="*/ 1920 h 2832"/>
                <a:gd name="T30" fmla="*/ 3072 w 3120"/>
                <a:gd name="T31" fmla="*/ 1632 h 2832"/>
                <a:gd name="T32" fmla="*/ 3120 w 3120"/>
                <a:gd name="T33" fmla="*/ 1296 h 2832"/>
                <a:gd name="T34" fmla="*/ 3072 w 3120"/>
                <a:gd name="T35" fmla="*/ 960 h 2832"/>
                <a:gd name="T36" fmla="*/ 3024 w 3120"/>
                <a:gd name="T37" fmla="*/ 672 h 2832"/>
                <a:gd name="T38" fmla="*/ 2832 w 3120"/>
                <a:gd name="T39" fmla="*/ 384 h 2832"/>
                <a:gd name="T40" fmla="*/ 2736 w 3120"/>
                <a:gd name="T41" fmla="*/ 240 h 2832"/>
                <a:gd name="T42" fmla="*/ 2592 w 3120"/>
                <a:gd name="T43" fmla="*/ 96 h 2832"/>
                <a:gd name="T44" fmla="*/ 2448 w 3120"/>
                <a:gd name="T45" fmla="*/ 0 h 2832"/>
                <a:gd name="T46" fmla="*/ 1584 w 3120"/>
                <a:gd name="T47" fmla="*/ 1296 h 283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3120"/>
                <a:gd name="T73" fmla="*/ 0 h 2832"/>
                <a:gd name="T74" fmla="*/ 3120 w 3120"/>
                <a:gd name="T75" fmla="*/ 2832 h 283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3120" h="2832">
                  <a:moveTo>
                    <a:pt x="1584" y="1296"/>
                  </a:moveTo>
                  <a:lnTo>
                    <a:pt x="0" y="1296"/>
                  </a:lnTo>
                  <a:lnTo>
                    <a:pt x="0" y="1440"/>
                  </a:lnTo>
                  <a:lnTo>
                    <a:pt x="96" y="1776"/>
                  </a:lnTo>
                  <a:lnTo>
                    <a:pt x="192" y="2016"/>
                  </a:lnTo>
                  <a:lnTo>
                    <a:pt x="336" y="2208"/>
                  </a:lnTo>
                  <a:lnTo>
                    <a:pt x="528" y="2400"/>
                  </a:lnTo>
                  <a:lnTo>
                    <a:pt x="816" y="2640"/>
                  </a:lnTo>
                  <a:lnTo>
                    <a:pt x="1104" y="2784"/>
                  </a:lnTo>
                  <a:lnTo>
                    <a:pt x="1488" y="2832"/>
                  </a:lnTo>
                  <a:lnTo>
                    <a:pt x="2064" y="2784"/>
                  </a:lnTo>
                  <a:lnTo>
                    <a:pt x="2352" y="2592"/>
                  </a:lnTo>
                  <a:lnTo>
                    <a:pt x="2640" y="2352"/>
                  </a:lnTo>
                  <a:lnTo>
                    <a:pt x="2880" y="2112"/>
                  </a:lnTo>
                  <a:lnTo>
                    <a:pt x="2976" y="1920"/>
                  </a:lnTo>
                  <a:lnTo>
                    <a:pt x="3072" y="1632"/>
                  </a:lnTo>
                  <a:lnTo>
                    <a:pt x="3120" y="1296"/>
                  </a:lnTo>
                  <a:lnTo>
                    <a:pt x="3072" y="960"/>
                  </a:lnTo>
                  <a:lnTo>
                    <a:pt x="3024" y="672"/>
                  </a:lnTo>
                  <a:lnTo>
                    <a:pt x="2832" y="384"/>
                  </a:lnTo>
                  <a:lnTo>
                    <a:pt x="2736" y="240"/>
                  </a:lnTo>
                  <a:lnTo>
                    <a:pt x="2592" y="96"/>
                  </a:lnTo>
                  <a:lnTo>
                    <a:pt x="2448" y="0"/>
                  </a:lnTo>
                  <a:lnTo>
                    <a:pt x="1584" y="1296"/>
                  </a:lnTo>
                  <a:close/>
                </a:path>
              </a:pathLst>
            </a:custGeom>
            <a:pattFill prst="zigZag">
              <a:fgClr>
                <a:schemeClr val="accent1"/>
              </a:fgClr>
              <a:bgClr>
                <a:schemeClr val="bg1"/>
              </a:bgClr>
            </a:patt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sp>
          <p:nvSpPr>
            <p:cNvPr id="11" name="Oval 10"/>
            <p:cNvSpPr>
              <a:spLocks noChangeArrowheads="1"/>
            </p:cNvSpPr>
            <p:nvPr/>
          </p:nvSpPr>
          <p:spPr bwMode="auto">
            <a:xfrm>
              <a:off x="2342" y="816"/>
              <a:ext cx="3120" cy="3120"/>
            </a:xfrm>
            <a:prstGeom prst="ellipse">
              <a:avLst/>
            </a:prstGeom>
            <a:noFill/>
            <a:ln w="1905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sp>
          <p:nvSpPr>
            <p:cNvPr id="12" name="Line 11"/>
            <p:cNvSpPr>
              <a:spLocks noChangeShapeType="1"/>
            </p:cNvSpPr>
            <p:nvPr/>
          </p:nvSpPr>
          <p:spPr bwMode="auto">
            <a:xfrm flipV="1">
              <a:off x="3926" y="1104"/>
              <a:ext cx="864" cy="1296"/>
            </a:xfrm>
            <a:prstGeom prst="line">
              <a:avLst/>
            </a:prstGeom>
            <a:noFill/>
            <a:ln w="15875">
              <a:solidFill>
                <a:srgbClr val="0000FF"/>
              </a:solidFill>
              <a:round/>
              <a:headEnd/>
              <a:tailEn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3" name="Line 12"/>
            <p:cNvSpPr>
              <a:spLocks noChangeShapeType="1"/>
            </p:cNvSpPr>
            <p:nvPr/>
          </p:nvSpPr>
          <p:spPr bwMode="auto">
            <a:xfrm flipH="1">
              <a:off x="2342" y="2400"/>
              <a:ext cx="1584" cy="0"/>
            </a:xfrm>
            <a:prstGeom prst="line">
              <a:avLst/>
            </a:prstGeom>
            <a:noFill/>
            <a:ln w="15875">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4" name="Line 13"/>
            <p:cNvSpPr>
              <a:spLocks noChangeShapeType="1"/>
            </p:cNvSpPr>
            <p:nvPr/>
          </p:nvSpPr>
          <p:spPr bwMode="auto">
            <a:xfrm flipH="1" flipV="1">
              <a:off x="2342" y="2208"/>
              <a:ext cx="1584" cy="192"/>
            </a:xfrm>
            <a:prstGeom prst="line">
              <a:avLst/>
            </a:prstGeom>
            <a:noFill/>
            <a:ln w="15875">
              <a:solidFill>
                <a:srgbClr val="0000FF"/>
              </a:solidFill>
              <a:round/>
              <a:headEnd/>
              <a:tailEn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5" name="Line 14"/>
            <p:cNvSpPr>
              <a:spLocks noChangeShapeType="1"/>
            </p:cNvSpPr>
            <p:nvPr/>
          </p:nvSpPr>
          <p:spPr bwMode="auto">
            <a:xfrm flipH="1" flipV="1">
              <a:off x="2438" y="1824"/>
              <a:ext cx="1488" cy="576"/>
            </a:xfrm>
            <a:prstGeom prst="line">
              <a:avLst/>
            </a:prstGeom>
            <a:noFill/>
            <a:ln w="15875">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6" name="Line 15"/>
            <p:cNvSpPr>
              <a:spLocks noChangeShapeType="1"/>
            </p:cNvSpPr>
            <p:nvPr/>
          </p:nvSpPr>
          <p:spPr bwMode="auto">
            <a:xfrm flipH="1" flipV="1">
              <a:off x="2486" y="1728"/>
              <a:ext cx="1440" cy="672"/>
            </a:xfrm>
            <a:prstGeom prst="line">
              <a:avLst/>
            </a:prstGeom>
            <a:noFill/>
            <a:ln w="15875">
              <a:solidFill>
                <a:srgbClr val="0000FF"/>
              </a:solidFill>
              <a:round/>
              <a:headEnd/>
              <a:tailEn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7" name="Line 16"/>
            <p:cNvSpPr>
              <a:spLocks noChangeShapeType="1"/>
            </p:cNvSpPr>
            <p:nvPr/>
          </p:nvSpPr>
          <p:spPr bwMode="auto">
            <a:xfrm flipH="1" flipV="1">
              <a:off x="2870" y="1200"/>
              <a:ext cx="1056" cy="1200"/>
            </a:xfrm>
            <a:prstGeom prst="line">
              <a:avLst/>
            </a:prstGeom>
            <a:noFill/>
            <a:ln w="15875">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8" name="Line 17"/>
            <p:cNvSpPr>
              <a:spLocks noChangeShapeType="1"/>
            </p:cNvSpPr>
            <p:nvPr/>
          </p:nvSpPr>
          <p:spPr bwMode="auto">
            <a:xfrm flipH="1" flipV="1">
              <a:off x="3350" y="912"/>
              <a:ext cx="576" cy="1488"/>
            </a:xfrm>
            <a:prstGeom prst="line">
              <a:avLst/>
            </a:prstGeom>
            <a:noFill/>
            <a:ln w="15875">
              <a:solidFill>
                <a:srgbClr val="0000FF"/>
              </a:solidFill>
              <a:round/>
              <a:headEnd/>
              <a:tailEn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19" name="Line 18"/>
            <p:cNvSpPr>
              <a:spLocks noChangeShapeType="1"/>
            </p:cNvSpPr>
            <p:nvPr/>
          </p:nvSpPr>
          <p:spPr bwMode="auto">
            <a:xfrm flipV="1">
              <a:off x="3926" y="816"/>
              <a:ext cx="144" cy="1584"/>
            </a:xfrm>
            <a:prstGeom prst="line">
              <a:avLst/>
            </a:prstGeom>
            <a:noFill/>
            <a:ln w="15875">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sp>
          <p:nvSpPr>
            <p:cNvPr id="20" name="Text Box 19"/>
            <p:cNvSpPr txBox="1">
              <a:spLocks noChangeArrowheads="1"/>
            </p:cNvSpPr>
            <p:nvPr/>
          </p:nvSpPr>
          <p:spPr bwMode="auto">
            <a:xfrm>
              <a:off x="4070" y="2592"/>
              <a:ext cx="857"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000" b="1">
                  <a:latin typeface="微软雅黑" panose="020B0503020204020204" pitchFamily="34" charset="-122"/>
                  <a:ea typeface="微软雅黑" panose="020B0503020204020204" pitchFamily="34" charset="-122"/>
                </a:rPr>
                <a:t>维护</a:t>
              </a:r>
              <a:r>
                <a:rPr lang="en-US" altLang="zh-CN" sz="2000" b="1">
                  <a:latin typeface="微软雅黑" panose="020B0503020204020204" pitchFamily="34" charset="-122"/>
                  <a:ea typeface="微软雅黑" panose="020B0503020204020204" pitchFamily="34" charset="-122"/>
                </a:rPr>
                <a:t>67%</a:t>
              </a:r>
            </a:p>
          </p:txBody>
        </p:sp>
        <p:sp>
          <p:nvSpPr>
            <p:cNvPr id="21" name="Text Box 20"/>
            <p:cNvSpPr txBox="1">
              <a:spLocks noChangeArrowheads="1"/>
            </p:cNvSpPr>
            <p:nvPr/>
          </p:nvSpPr>
          <p:spPr bwMode="auto">
            <a:xfrm>
              <a:off x="4118" y="1056"/>
              <a:ext cx="528" cy="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000" b="1">
                  <a:latin typeface="微软雅黑" panose="020B0503020204020204" pitchFamily="34" charset="-122"/>
                  <a:ea typeface="微软雅黑" panose="020B0503020204020204" pitchFamily="34" charset="-122"/>
                </a:rPr>
                <a:t>集成</a:t>
              </a:r>
              <a:r>
                <a:rPr lang="en-US" altLang="zh-CN" sz="2000" b="1">
                  <a:latin typeface="微软雅黑" panose="020B0503020204020204" pitchFamily="34" charset="-122"/>
                  <a:ea typeface="微软雅黑" panose="020B0503020204020204" pitchFamily="34" charset="-122"/>
                </a:rPr>
                <a:t>8%</a:t>
              </a:r>
            </a:p>
          </p:txBody>
        </p:sp>
        <p:sp>
          <p:nvSpPr>
            <p:cNvPr id="22" name="Text Box 21"/>
            <p:cNvSpPr txBox="1">
              <a:spLocks noChangeArrowheads="1"/>
            </p:cNvSpPr>
            <p:nvPr/>
          </p:nvSpPr>
          <p:spPr bwMode="auto">
            <a:xfrm>
              <a:off x="3542" y="912"/>
              <a:ext cx="528" cy="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000" b="1">
                  <a:latin typeface="微软雅黑" panose="020B0503020204020204" pitchFamily="34" charset="-122"/>
                  <a:ea typeface="微软雅黑" panose="020B0503020204020204" pitchFamily="34" charset="-122"/>
                </a:rPr>
                <a:t>模拟测试</a:t>
              </a:r>
              <a:r>
                <a:rPr lang="en-US" altLang="zh-CN" sz="2000" b="1">
                  <a:latin typeface="微软雅黑" panose="020B0503020204020204" pitchFamily="34" charset="-122"/>
                  <a:ea typeface="微软雅黑" panose="020B0503020204020204" pitchFamily="34" charset="-122"/>
                </a:rPr>
                <a:t>7%</a:t>
              </a:r>
            </a:p>
          </p:txBody>
        </p:sp>
        <p:sp>
          <p:nvSpPr>
            <p:cNvPr id="23" name="Text Box 22"/>
            <p:cNvSpPr txBox="1">
              <a:spLocks noChangeArrowheads="1"/>
            </p:cNvSpPr>
            <p:nvPr/>
          </p:nvSpPr>
          <p:spPr bwMode="auto">
            <a:xfrm>
              <a:off x="2880" y="632"/>
              <a:ext cx="480" cy="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b="1" dirty="0">
                  <a:latin typeface="微软雅黑" panose="020B0503020204020204" pitchFamily="34" charset="-122"/>
                  <a:ea typeface="微软雅黑" panose="020B0503020204020204" pitchFamily="34" charset="-122"/>
                </a:rPr>
                <a:t>模块编码</a:t>
              </a:r>
              <a:r>
                <a:rPr lang="en-US" altLang="zh-CN" sz="1600" b="1" dirty="0">
                  <a:latin typeface="微软雅黑" panose="020B0503020204020204" pitchFamily="34" charset="-122"/>
                  <a:ea typeface="微软雅黑" panose="020B0503020204020204" pitchFamily="34" charset="-122"/>
                </a:rPr>
                <a:t>5%</a:t>
              </a:r>
            </a:p>
          </p:txBody>
        </p:sp>
        <p:sp>
          <p:nvSpPr>
            <p:cNvPr id="24" name="Text Box 23"/>
            <p:cNvSpPr txBox="1">
              <a:spLocks noChangeArrowheads="1"/>
            </p:cNvSpPr>
            <p:nvPr/>
          </p:nvSpPr>
          <p:spPr bwMode="auto">
            <a:xfrm>
              <a:off x="2582" y="1536"/>
              <a:ext cx="748"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000" b="1">
                  <a:latin typeface="微软雅黑" panose="020B0503020204020204" pitchFamily="34" charset="-122"/>
                  <a:ea typeface="微软雅黑" panose="020B0503020204020204" pitchFamily="34" charset="-122"/>
                </a:rPr>
                <a:t>设计</a:t>
              </a:r>
              <a:r>
                <a:rPr lang="en-US" altLang="zh-CN" sz="2000" b="1">
                  <a:latin typeface="微软雅黑" panose="020B0503020204020204" pitchFamily="34" charset="-122"/>
                  <a:ea typeface="微软雅黑" panose="020B0503020204020204" pitchFamily="34" charset="-122"/>
                </a:rPr>
                <a:t>6%</a:t>
              </a:r>
            </a:p>
          </p:txBody>
        </p:sp>
        <p:sp>
          <p:nvSpPr>
            <p:cNvPr id="25" name="Text Box 24"/>
            <p:cNvSpPr txBox="1">
              <a:spLocks noChangeArrowheads="1"/>
            </p:cNvSpPr>
            <p:nvPr/>
          </p:nvSpPr>
          <p:spPr bwMode="auto">
            <a:xfrm>
              <a:off x="1430" y="1536"/>
              <a:ext cx="748" cy="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000" b="1">
                  <a:latin typeface="微软雅黑" panose="020B0503020204020204" pitchFamily="34" charset="-122"/>
                  <a:ea typeface="微软雅黑" panose="020B0503020204020204" pitchFamily="34" charset="-122"/>
                </a:rPr>
                <a:t>计划</a:t>
              </a:r>
              <a:r>
                <a:rPr lang="en-US" altLang="zh-CN" sz="2000" b="1">
                  <a:latin typeface="微软雅黑" panose="020B0503020204020204" pitchFamily="34" charset="-122"/>
                  <a:ea typeface="微软雅黑" panose="020B0503020204020204" pitchFamily="34" charset="-122"/>
                </a:rPr>
                <a:t>1%</a:t>
              </a:r>
            </a:p>
          </p:txBody>
        </p:sp>
        <p:sp>
          <p:nvSpPr>
            <p:cNvPr id="26" name="Text Box 25"/>
            <p:cNvSpPr txBox="1">
              <a:spLocks noChangeArrowheads="1"/>
            </p:cNvSpPr>
            <p:nvPr/>
          </p:nvSpPr>
          <p:spPr bwMode="auto">
            <a:xfrm>
              <a:off x="1152" y="1902"/>
              <a:ext cx="1464"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1600" b="1">
                  <a:latin typeface="微软雅黑" panose="020B0503020204020204" pitchFamily="34" charset="-122"/>
                  <a:ea typeface="微软雅黑" panose="020B0503020204020204" pitchFamily="34" charset="-122"/>
                </a:rPr>
                <a:t>规格说明（分析）</a:t>
              </a:r>
              <a:r>
                <a:rPr lang="en-US" altLang="zh-CN" sz="1600" b="1">
                  <a:latin typeface="微软雅黑" panose="020B0503020204020204" pitchFamily="34" charset="-122"/>
                  <a:ea typeface="微软雅黑" panose="020B0503020204020204" pitchFamily="34" charset="-122"/>
                </a:rPr>
                <a:t>4%</a:t>
              </a:r>
            </a:p>
          </p:txBody>
        </p:sp>
        <p:sp>
          <p:nvSpPr>
            <p:cNvPr id="27" name="Text Box 26"/>
            <p:cNvSpPr txBox="1">
              <a:spLocks noChangeArrowheads="1"/>
            </p:cNvSpPr>
            <p:nvPr/>
          </p:nvSpPr>
          <p:spPr bwMode="auto">
            <a:xfrm>
              <a:off x="1238" y="2208"/>
              <a:ext cx="1001" cy="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b="1">
                  <a:latin typeface="微软雅黑" panose="020B0503020204020204" pitchFamily="34" charset="-122"/>
                  <a:ea typeface="微软雅黑" panose="020B0503020204020204" pitchFamily="34" charset="-122"/>
                </a:rPr>
                <a:t>需求分析</a:t>
              </a:r>
              <a:r>
                <a:rPr lang="en-US" altLang="zh-CN" b="1">
                  <a:latin typeface="微软雅黑" panose="020B0503020204020204" pitchFamily="34" charset="-122"/>
                  <a:ea typeface="微软雅黑" panose="020B0503020204020204" pitchFamily="34" charset="-122"/>
                </a:rPr>
                <a:t>2%</a:t>
              </a:r>
            </a:p>
          </p:txBody>
        </p:sp>
        <p:sp>
          <p:nvSpPr>
            <p:cNvPr id="28" name="Freeform 27"/>
            <p:cNvSpPr>
              <a:spLocks/>
            </p:cNvSpPr>
            <p:nvPr/>
          </p:nvSpPr>
          <p:spPr bwMode="auto">
            <a:xfrm>
              <a:off x="1526" y="1663"/>
              <a:ext cx="1021" cy="142"/>
            </a:xfrm>
            <a:custGeom>
              <a:avLst/>
              <a:gdLst>
                <a:gd name="T0" fmla="*/ 0 w 1021"/>
                <a:gd name="T1" fmla="*/ 113 h 142"/>
                <a:gd name="T2" fmla="*/ 528 w 1021"/>
                <a:gd name="T3" fmla="*/ 113 h 142"/>
                <a:gd name="T4" fmla="*/ 620 w 1021"/>
                <a:gd name="T5" fmla="*/ 0 h 142"/>
                <a:gd name="T6" fmla="*/ 1021 w 1021"/>
                <a:gd name="T7" fmla="*/ 142 h 142"/>
                <a:gd name="T8" fmla="*/ 0 60000 65536"/>
                <a:gd name="T9" fmla="*/ 0 60000 65536"/>
                <a:gd name="T10" fmla="*/ 0 60000 65536"/>
                <a:gd name="T11" fmla="*/ 0 60000 65536"/>
                <a:gd name="T12" fmla="*/ 0 w 1021"/>
                <a:gd name="T13" fmla="*/ 0 h 142"/>
                <a:gd name="T14" fmla="*/ 1021 w 1021"/>
                <a:gd name="T15" fmla="*/ 142 h 142"/>
              </a:gdLst>
              <a:ahLst/>
              <a:cxnLst>
                <a:cxn ang="T8">
                  <a:pos x="T0" y="T1"/>
                </a:cxn>
                <a:cxn ang="T9">
                  <a:pos x="T2" y="T3"/>
                </a:cxn>
                <a:cxn ang="T10">
                  <a:pos x="T4" y="T5"/>
                </a:cxn>
                <a:cxn ang="T11">
                  <a:pos x="T6" y="T7"/>
                </a:cxn>
              </a:cxnLst>
              <a:rect l="T12" t="T13" r="T14" b="T15"/>
              <a:pathLst>
                <a:path w="1021" h="142">
                  <a:moveTo>
                    <a:pt x="0" y="113"/>
                  </a:moveTo>
                  <a:lnTo>
                    <a:pt x="528" y="113"/>
                  </a:lnTo>
                  <a:lnTo>
                    <a:pt x="620" y="0"/>
                  </a:lnTo>
                  <a:lnTo>
                    <a:pt x="1021" y="142"/>
                  </a:lnTo>
                </a:path>
              </a:pathLst>
            </a:custGeom>
            <a:noFill/>
            <a:ln w="15875">
              <a:solidFill>
                <a:srgbClr val="FF0000"/>
              </a:solidFill>
              <a:round/>
              <a:headEnd/>
              <a:tailEnd type="stealth" w="med" len="me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sp>
          <p:nvSpPr>
            <p:cNvPr id="29" name="Line 28"/>
            <p:cNvSpPr>
              <a:spLocks noChangeShapeType="1"/>
            </p:cNvSpPr>
            <p:nvPr/>
          </p:nvSpPr>
          <p:spPr bwMode="auto">
            <a:xfrm>
              <a:off x="1238" y="2112"/>
              <a:ext cx="1392" cy="0"/>
            </a:xfrm>
            <a:prstGeom prst="line">
              <a:avLst/>
            </a:prstGeom>
            <a:noFill/>
            <a:ln w="15875">
              <a:solidFill>
                <a:srgbClr val="993300"/>
              </a:solidFill>
              <a:round/>
              <a:headEnd/>
              <a:tailEnd type="stealth" w="med" len="med"/>
            </a:ln>
            <a:extLst>
              <a:ext uri="{909E8E84-426E-40DD-AFC4-6F175D3DCCD1}">
                <a14:hiddenFill xmlns:a14="http://schemas.microsoft.com/office/drawing/2010/main">
                  <a:noFill/>
                </a14:hiddenFill>
              </a:ext>
            </a:extLst>
          </p:spPr>
          <p:txBody>
            <a:bodyPr/>
            <a:lstStyle/>
            <a:p>
              <a:endParaRPr lang="zh-CN" altLang="en-US">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682491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644638" y="615933"/>
            <a:ext cx="11082624" cy="4401046"/>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50000"/>
              </a:lnSpc>
              <a:spcBef>
                <a:spcPct val="20000"/>
              </a:spcBef>
              <a:buNone/>
              <a:defRPr/>
            </a:pPr>
            <a:endParaRPr lang="en-US" altLang="zh-CN" sz="2800" b="1" dirty="0">
              <a:solidFill>
                <a:srgbClr val="000000"/>
              </a:solidFill>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r>
              <a:rPr lang="zh-CN" altLang="en-US" sz="2800" b="1" dirty="0">
                <a:solidFill>
                  <a:srgbClr val="FF0000"/>
                </a:solidFill>
                <a:latin typeface="微软雅黑" panose="020B0503020204020204" pitchFamily="34" charset="-122"/>
                <a:ea typeface="微软雅黑" panose="020B0503020204020204" pitchFamily="34" charset="-122"/>
              </a:rPr>
              <a:t>软件</a:t>
            </a:r>
            <a:r>
              <a:rPr lang="zh-CN" altLang="en-US" sz="2800" b="1" dirty="0" smtClean="0">
                <a:solidFill>
                  <a:srgbClr val="000000"/>
                </a:solidFill>
                <a:latin typeface="微软雅黑" panose="020B0503020204020204" pitchFamily="34" charset="-122"/>
                <a:ea typeface="微软雅黑" panose="020B0503020204020204" pitchFamily="34" charset="-122"/>
              </a:rPr>
              <a:t>是人们对客观世界中问题空间与解空间的具体描述，是客观事物的一种反应，是知识的题练和“固化”</a:t>
            </a:r>
            <a:endParaRPr lang="en-US" altLang="zh-CN" sz="2800" b="1" dirty="0" smtClean="0">
              <a:solidFill>
                <a:srgbClr val="FF0000"/>
              </a:solidFill>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r>
              <a:rPr lang="zh-CN" altLang="en-US" sz="2800" b="1" dirty="0" smtClean="0">
                <a:solidFill>
                  <a:srgbClr val="FF0000"/>
                </a:solidFill>
                <a:latin typeface="微软雅黑" panose="020B0503020204020204" pitchFamily="34" charset="-122"/>
                <a:ea typeface="微软雅黑" panose="020B0503020204020204" pitchFamily="34" charset="-122"/>
              </a:rPr>
              <a:t>软件</a:t>
            </a:r>
            <a:r>
              <a:rPr lang="zh-CN" altLang="en-US" sz="2800" b="1" dirty="0">
                <a:solidFill>
                  <a:srgbClr val="000000"/>
                </a:solidFill>
                <a:latin typeface="微软雅黑" panose="020B0503020204020204" pitchFamily="34" charset="-122"/>
                <a:ea typeface="微软雅黑" panose="020B0503020204020204" pitchFamily="34" charset="-122"/>
              </a:rPr>
              <a:t>是计算机系统中与硬件相互依存的另一部分，它是包括程序，数据及其相关文档的完整</a:t>
            </a:r>
            <a:r>
              <a:rPr lang="zh-CN" altLang="en-US" sz="2800" b="1" dirty="0" smtClean="0">
                <a:solidFill>
                  <a:srgbClr val="000000"/>
                </a:solidFill>
                <a:latin typeface="微软雅黑" panose="020B0503020204020204" pitchFamily="34" charset="-122"/>
                <a:ea typeface="微软雅黑" panose="020B0503020204020204" pitchFamily="34" charset="-122"/>
              </a:rPr>
              <a:t>集合</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r>
              <a:rPr lang="zh-CN" altLang="en-US" sz="2800" b="1" dirty="0" smtClean="0">
                <a:solidFill>
                  <a:srgbClr val="FF0000"/>
                </a:solidFill>
                <a:latin typeface="微软雅黑" panose="020B0503020204020204" pitchFamily="34" charset="-122"/>
                <a:ea typeface="微软雅黑" panose="020B0503020204020204" pitchFamily="34" charset="-122"/>
              </a:rPr>
              <a:t>软件</a:t>
            </a:r>
            <a:r>
              <a:rPr lang="zh-CN" altLang="en-US" sz="2800" b="1" dirty="0" smtClean="0">
                <a:solidFill>
                  <a:srgbClr val="000000"/>
                </a:solidFill>
                <a:latin typeface="微软雅黑" panose="020B0503020204020204" pitchFamily="34" charset="-122"/>
                <a:ea typeface="微软雅黑" panose="020B0503020204020204" pitchFamily="34" charset="-122"/>
              </a:rPr>
              <a:t>是程序以及开发使用维护程序所需要的文档</a:t>
            </a:r>
            <a:endParaRPr lang="zh-CN" altLang="en-US" sz="2800" b="1" dirty="0">
              <a:solidFill>
                <a:srgbClr val="000000"/>
              </a:solidFill>
              <a:latin typeface="微软雅黑" panose="020B0503020204020204" pitchFamily="34" charset="-122"/>
              <a:ea typeface="微软雅黑" panose="020B0503020204020204" pitchFamily="34" charset="-122"/>
            </a:endParaRPr>
          </a:p>
          <a:p>
            <a:pPr marL="0" indent="0" algn="just">
              <a:lnSpc>
                <a:spcPct val="150000"/>
              </a:lnSpc>
              <a:spcBef>
                <a:spcPct val="20000"/>
              </a:spcBef>
              <a:buNone/>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
        <p:nvSpPr>
          <p:cNvPr id="3" name="TextBox 4">
            <a:extLst>
              <a:ext uri="{FF2B5EF4-FFF2-40B4-BE49-F238E27FC236}">
                <a16:creationId xmlns:a16="http://schemas.microsoft.com/office/drawing/2014/main" id="{26DD9C3C-9215-435B-B785-EDABB84BA50A}"/>
              </a:ext>
            </a:extLst>
          </p:cNvPr>
          <p:cNvSpPr txBox="1"/>
          <p:nvPr/>
        </p:nvSpPr>
        <p:spPr>
          <a:xfrm>
            <a:off x="3177939" y="5079459"/>
            <a:ext cx="6431888" cy="1107996"/>
          </a:xfrm>
          <a:prstGeom prst="rect">
            <a:avLst/>
          </a:prstGeom>
          <a:noFill/>
        </p:spPr>
        <p:txBody>
          <a:bodyPr wrap="square">
            <a:spAutoFit/>
          </a:bodyPr>
          <a:lstStyle/>
          <a:p>
            <a:r>
              <a:rPr lang="zh-CN" altLang="en-US" sz="6600" b="1" dirty="0" smtClean="0">
                <a:latin typeface="Bahnschrift SemiBold Condensed" panose="020B0502040204020203" pitchFamily="34" charset="0"/>
              </a:rPr>
              <a:t>软件</a:t>
            </a:r>
            <a:r>
              <a:rPr lang="en-US" altLang="zh-CN" sz="6600" b="1" dirty="0" smtClean="0">
                <a:latin typeface="Bahnschrift SemiBold Condensed" panose="020B0502040204020203" pitchFamily="34" charset="0"/>
              </a:rPr>
              <a:t>=</a:t>
            </a:r>
            <a:r>
              <a:rPr lang="zh-CN" altLang="en-US" sz="6600" b="1" dirty="0" smtClean="0">
                <a:latin typeface="Bahnschrift SemiBold Condensed" panose="020B0502040204020203" pitchFamily="34" charset="0"/>
              </a:rPr>
              <a:t>程序</a:t>
            </a:r>
            <a:r>
              <a:rPr lang="en-US" altLang="zh-CN" sz="6600" b="1" dirty="0" smtClean="0">
                <a:latin typeface="Bahnschrift SemiBold Condensed" panose="020B0502040204020203" pitchFamily="34" charset="0"/>
              </a:rPr>
              <a:t>+</a:t>
            </a:r>
            <a:r>
              <a:rPr lang="zh-CN" altLang="en-US" sz="6600" b="1" dirty="0" smtClean="0">
                <a:latin typeface="Bahnschrift SemiBold Condensed" panose="020B0502040204020203" pitchFamily="34" charset="0"/>
              </a:rPr>
              <a:t>文档</a:t>
            </a:r>
            <a:endParaRPr lang="en-US" altLang="zh-CN" sz="6600" b="1" dirty="0">
              <a:latin typeface="Bahnschrift SemiBold Condensed" panose="020B0502040204020203" pitchFamily="34" charset="0"/>
            </a:endParaRPr>
          </a:p>
        </p:txBody>
      </p:sp>
      <p:sp>
        <p:nvSpPr>
          <p:cNvPr id="4"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本节课主要内容</a:t>
            </a:r>
            <a:endParaRPr lang="zh-CN" altLang="en-US" sz="3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14012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软件的特性</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3050880" y="1656853"/>
            <a:ext cx="2466688" cy="4775119"/>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形态特性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智能特性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开发特性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质量特性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r>
              <a:rPr lang="zh-CN" altLang="en-US" sz="2800" b="1" dirty="0" smtClean="0">
                <a:solidFill>
                  <a:srgbClr val="000000"/>
                </a:solidFill>
                <a:latin typeface="微软雅黑" panose="020B0503020204020204" pitchFamily="34" charset="-122"/>
                <a:ea typeface="微软雅黑" panose="020B0503020204020204" pitchFamily="34" charset="-122"/>
              </a:rPr>
              <a:t>生产特性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
        <p:nvSpPr>
          <p:cNvPr id="4" name="Content Placeholder 3">
            <a:extLst>
              <a:ext uri="{FF2B5EF4-FFF2-40B4-BE49-F238E27FC236}">
                <a16:creationId xmlns:a16="http://schemas.microsoft.com/office/drawing/2014/main" id="{476843D2-9693-474C-8D9D-C55FEDD936BD}"/>
              </a:ext>
            </a:extLst>
          </p:cNvPr>
          <p:cNvSpPr txBox="1">
            <a:spLocks/>
          </p:cNvSpPr>
          <p:nvPr/>
        </p:nvSpPr>
        <p:spPr>
          <a:xfrm>
            <a:off x="6434853" y="1656853"/>
            <a:ext cx="2466688" cy="4775119"/>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514350" lvl="0" indent="-514350">
              <a:lnSpc>
                <a:spcPct val="150000"/>
              </a:lnSpc>
              <a:buFont typeface="+mj-lt"/>
              <a:buAutoNum type="arabicPeriod" startAt="6"/>
              <a:defRPr/>
            </a:pPr>
            <a:r>
              <a:rPr lang="zh-CN" altLang="en-US" sz="2800" b="1" dirty="0" smtClean="0">
                <a:solidFill>
                  <a:srgbClr val="000000"/>
                </a:solidFill>
                <a:latin typeface="微软雅黑" panose="020B0503020204020204" pitchFamily="34" charset="-122"/>
                <a:ea typeface="微软雅黑" panose="020B0503020204020204" pitchFamily="34" charset="-122"/>
              </a:rPr>
              <a:t>管理特性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r>
              <a:rPr lang="zh-CN" altLang="en-US" sz="2800" b="1" dirty="0">
                <a:solidFill>
                  <a:srgbClr val="000000"/>
                </a:solidFill>
                <a:latin typeface="微软雅黑" panose="020B0503020204020204" pitchFamily="34" charset="-122"/>
                <a:ea typeface="微软雅黑" panose="020B0503020204020204" pitchFamily="34" charset="-122"/>
              </a:rPr>
              <a:t>环境</a:t>
            </a:r>
            <a:r>
              <a:rPr lang="zh-CN" altLang="en-US" sz="2800" b="1" dirty="0" smtClean="0">
                <a:solidFill>
                  <a:srgbClr val="000000"/>
                </a:solidFill>
                <a:latin typeface="微软雅黑" panose="020B0503020204020204" pitchFamily="34" charset="-122"/>
                <a:ea typeface="微软雅黑" panose="020B0503020204020204" pitchFamily="34" charset="-122"/>
              </a:rPr>
              <a:t>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r>
              <a:rPr lang="zh-CN" altLang="en-US" sz="2800" b="1" dirty="0">
                <a:solidFill>
                  <a:srgbClr val="000000"/>
                </a:solidFill>
                <a:latin typeface="微软雅黑" panose="020B0503020204020204" pitchFamily="34" charset="-122"/>
                <a:ea typeface="微软雅黑" panose="020B0503020204020204" pitchFamily="34" charset="-122"/>
              </a:rPr>
              <a:t>维护</a:t>
            </a:r>
            <a:r>
              <a:rPr lang="zh-CN" altLang="en-US" sz="2800" b="1" dirty="0" smtClean="0">
                <a:solidFill>
                  <a:srgbClr val="000000"/>
                </a:solidFill>
                <a:latin typeface="微软雅黑" panose="020B0503020204020204" pitchFamily="34" charset="-122"/>
                <a:ea typeface="微软雅黑" panose="020B0503020204020204" pitchFamily="34" charset="-122"/>
              </a:rPr>
              <a:t>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r>
              <a:rPr lang="zh-CN" altLang="en-US" sz="2800" b="1" dirty="0" smtClean="0">
                <a:solidFill>
                  <a:srgbClr val="000000"/>
                </a:solidFill>
                <a:latin typeface="微软雅黑" panose="020B0503020204020204" pitchFamily="34" charset="-122"/>
                <a:ea typeface="微软雅黑" panose="020B0503020204020204" pitchFamily="34" charset="-122"/>
              </a:rPr>
              <a:t>废弃特性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r>
              <a:rPr lang="zh-CN" altLang="en-US" sz="2800" b="1" dirty="0">
                <a:solidFill>
                  <a:srgbClr val="000000"/>
                </a:solidFill>
                <a:latin typeface="微软雅黑" panose="020B0503020204020204" pitchFamily="34" charset="-122"/>
                <a:ea typeface="微软雅黑" panose="020B0503020204020204" pitchFamily="34" charset="-122"/>
              </a:rPr>
              <a:t>应用</a:t>
            </a:r>
            <a:r>
              <a:rPr lang="zh-CN" altLang="en-US" sz="2800" b="1" dirty="0" smtClean="0">
                <a:solidFill>
                  <a:srgbClr val="000000"/>
                </a:solidFill>
                <a:latin typeface="微软雅黑" panose="020B0503020204020204" pitchFamily="34" charset="-122"/>
                <a:ea typeface="微软雅黑" panose="020B0503020204020204" pitchFamily="34" charset="-122"/>
              </a:rPr>
              <a:t>特性</a:t>
            </a:r>
            <a:endParaRPr lang="en-US" altLang="zh-CN" sz="2800" b="1" dirty="0" smtClean="0">
              <a:solidFill>
                <a:srgbClr val="000000"/>
              </a:solidFill>
              <a:latin typeface="微软雅黑" panose="020B0503020204020204" pitchFamily="34" charset="-122"/>
              <a:ea typeface="微软雅黑" panose="020B0503020204020204" pitchFamily="34" charset="-122"/>
            </a:endParaRPr>
          </a:p>
          <a:p>
            <a:pPr marL="514350" lvl="0" indent="-514350">
              <a:lnSpc>
                <a:spcPct val="150000"/>
              </a:lnSpc>
              <a:buFont typeface="+mj-lt"/>
              <a:buAutoNum type="arabicPeriod" startAt="6"/>
              <a:defRPr/>
            </a:pP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8499832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DD9C3C-9215-435B-B785-EDABB84BA50A}"/>
              </a:ext>
            </a:extLst>
          </p:cNvPr>
          <p:cNvSpPr txBox="1"/>
          <p:nvPr/>
        </p:nvSpPr>
        <p:spPr>
          <a:xfrm>
            <a:off x="594702" y="2367171"/>
            <a:ext cx="11002596" cy="2123658"/>
          </a:xfrm>
          <a:prstGeom prst="rect">
            <a:avLst/>
          </a:prstGeom>
          <a:noFill/>
        </p:spPr>
        <p:txBody>
          <a:bodyPr wrap="square">
            <a:spAutoFit/>
          </a:bodyPr>
          <a:lstStyle/>
          <a:p>
            <a:pPr algn="ctr"/>
            <a:r>
              <a:rPr lang="zh-CN" altLang="en-US" sz="6600" b="1" dirty="0" smtClean="0">
                <a:latin typeface="Bahnschrift SemiBold Condensed" panose="020B0502040204020203" pitchFamily="34" charset="0"/>
              </a:rPr>
              <a:t>软件危机</a:t>
            </a:r>
            <a:endParaRPr lang="en-US" altLang="zh-CN" sz="6600" b="1" dirty="0" smtClean="0">
              <a:latin typeface="Bahnschrift SemiBold Condensed" panose="020B0502040204020203" pitchFamily="34" charset="0"/>
            </a:endParaRPr>
          </a:p>
          <a:p>
            <a:pPr algn="ctr"/>
            <a:r>
              <a:rPr lang="en-US" altLang="zh-CN" sz="6600" b="1" dirty="0">
                <a:latin typeface="Bahnschrift SemiBold Condensed" panose="020B0502040204020203" pitchFamily="34" charset="0"/>
              </a:rPr>
              <a:t>Software Crisis</a:t>
            </a:r>
            <a:endParaRPr lang="zh-CN" altLang="en-US" sz="6600" b="1" dirty="0">
              <a:latin typeface="Bahnschrift SemiBold Condensed" panose="020B0502040204020203" pitchFamily="34" charset="0"/>
            </a:endParaRPr>
          </a:p>
        </p:txBody>
      </p:sp>
    </p:spTree>
    <p:extLst>
      <p:ext uri="{BB962C8B-B14F-4D97-AF65-F5344CB8AC3E}">
        <p14:creationId xmlns:p14="http://schemas.microsoft.com/office/powerpoint/2010/main" val="740263143"/>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软件工程</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0" y="1656854"/>
            <a:ext cx="11082624" cy="167862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lvl="0" indent="0" algn="just">
              <a:lnSpc>
                <a:spcPct val="150000"/>
              </a:lnSpc>
              <a:buNone/>
              <a:defRPr/>
            </a:pPr>
            <a:r>
              <a:rPr lang="zh-CN" altLang="en-US" sz="2800" b="1" dirty="0">
                <a:solidFill>
                  <a:srgbClr val="000000"/>
                </a:solidFill>
                <a:latin typeface="微软雅黑" panose="020B0503020204020204" pitchFamily="34" charset="-122"/>
                <a:ea typeface="微软雅黑" panose="020B0503020204020204" pitchFamily="34" charset="-122"/>
              </a:rPr>
              <a:t>概括地说，软件工程是指导计算机软件开发和维护的工程学科。</a:t>
            </a:r>
            <a:br>
              <a:rPr lang="zh-CN" altLang="en-US" sz="2800" b="1" dirty="0">
                <a:solidFill>
                  <a:srgbClr val="000000"/>
                </a:solidFill>
                <a:latin typeface="微软雅黑" panose="020B0503020204020204" pitchFamily="34" charset="-122"/>
                <a:ea typeface="微软雅黑" panose="020B0503020204020204" pitchFamily="34" charset="-122"/>
              </a:rPr>
            </a:br>
            <a:r>
              <a:rPr lang="zh-CN" altLang="en-US" sz="2800" b="1" dirty="0">
                <a:solidFill>
                  <a:srgbClr val="000000"/>
                </a:solidFill>
                <a:latin typeface="微软雅黑" panose="020B0503020204020204" pitchFamily="34" charset="-122"/>
                <a:ea typeface="微软雅黑" panose="020B0503020204020204" pitchFamily="34" charset="-122"/>
              </a:rPr>
              <a:t>采用工程的概念、原理、技术和方法来开发与维护软件，把经过时间考验而证明正确的管理技术和当前能够得到的最好的技术方法结合起来，以经济地开发出高质量的软件并有效地维护它，这就是</a:t>
            </a:r>
            <a:r>
              <a:rPr lang="zh-CN" altLang="en-US" sz="2800" b="1" dirty="0" smtClean="0">
                <a:solidFill>
                  <a:srgbClr val="000000"/>
                </a:solidFill>
                <a:latin typeface="微软雅黑" panose="020B0503020204020204" pitchFamily="34" charset="-122"/>
                <a:ea typeface="微软雅黑" panose="020B0503020204020204" pitchFamily="34" charset="-122"/>
              </a:rPr>
              <a:t>软件工程</a:t>
            </a:r>
            <a:endParaRPr lang="zh-CN" altLang="en-US" sz="2800" b="1" dirty="0">
              <a:solidFill>
                <a:srgbClr val="000000"/>
              </a:solidFill>
              <a:latin typeface="微软雅黑" panose="020B0503020204020204" pitchFamily="34" charset="-122"/>
              <a:ea typeface="微软雅黑" panose="020B0503020204020204" pitchFamily="34" charset="-122"/>
            </a:endParaRPr>
          </a:p>
        </p:txBody>
      </p:sp>
      <p:sp>
        <p:nvSpPr>
          <p:cNvPr id="2" name="矩形 1"/>
          <p:cNvSpPr/>
          <p:nvPr/>
        </p:nvSpPr>
        <p:spPr>
          <a:xfrm>
            <a:off x="9846881" y="3568679"/>
            <a:ext cx="2276539" cy="662554"/>
          </a:xfrm>
          <a:prstGeom prst="rect">
            <a:avLst/>
          </a:prstGeom>
        </p:spPr>
        <p:txBody>
          <a:bodyPr wrap="square">
            <a:spAutoFit/>
          </a:bodyPr>
          <a:lstStyle/>
          <a:p>
            <a:pPr lvl="0" algn="just">
              <a:lnSpc>
                <a:spcPct val="150000"/>
              </a:lnSpc>
              <a:defRPr/>
            </a:pPr>
            <a:r>
              <a:rPr lang="zh-CN" altLang="en-US" sz="2800" b="1" dirty="0">
                <a:solidFill>
                  <a:srgbClr val="FF0000"/>
                </a:solidFill>
                <a:latin typeface="微软雅黑" panose="020B0503020204020204" pitchFamily="34" charset="-122"/>
                <a:ea typeface="微软雅黑" panose="020B0503020204020204" pitchFamily="34" charset="-122"/>
              </a:rPr>
              <a:t>软件工程</a:t>
            </a:r>
          </a:p>
        </p:txBody>
      </p:sp>
    </p:spTree>
    <p:extLst>
      <p:ext uri="{BB962C8B-B14F-4D97-AF65-F5344CB8AC3E}">
        <p14:creationId xmlns:p14="http://schemas.microsoft.com/office/powerpoint/2010/main" val="1008187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软件生存期</a:t>
            </a:r>
            <a:endParaRPr lang="zh-CN" altLang="en-US" sz="3600" dirty="0">
              <a:latin typeface="微软雅黑" panose="020B0503020204020204" pitchFamily="34" charset="-122"/>
              <a:ea typeface="微软雅黑" panose="020B0503020204020204" pitchFamily="34" charset="-122"/>
            </a:endParaRPr>
          </a:p>
        </p:txBody>
      </p:sp>
      <p:grpSp>
        <p:nvGrpSpPr>
          <p:cNvPr id="4" name="Group 2"/>
          <p:cNvGrpSpPr>
            <a:grpSpLocks/>
          </p:cNvGrpSpPr>
          <p:nvPr/>
        </p:nvGrpSpPr>
        <p:grpSpPr bwMode="auto">
          <a:xfrm>
            <a:off x="5739321" y="1061900"/>
            <a:ext cx="3479800" cy="5334000"/>
            <a:chOff x="2956" y="349"/>
            <a:chExt cx="2192" cy="3360"/>
          </a:xfrm>
        </p:grpSpPr>
        <p:sp>
          <p:nvSpPr>
            <p:cNvPr id="5" name="Rectangle 3"/>
            <p:cNvSpPr>
              <a:spLocks noChangeArrowheads="1"/>
            </p:cNvSpPr>
            <p:nvPr/>
          </p:nvSpPr>
          <p:spPr bwMode="auto">
            <a:xfrm>
              <a:off x="2956" y="349"/>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问题定义</a:t>
              </a:r>
            </a:p>
          </p:txBody>
        </p:sp>
        <p:sp>
          <p:nvSpPr>
            <p:cNvPr id="6" name="Rectangle 4"/>
            <p:cNvSpPr>
              <a:spLocks noChangeArrowheads="1"/>
            </p:cNvSpPr>
            <p:nvPr/>
          </p:nvSpPr>
          <p:spPr bwMode="auto">
            <a:xfrm>
              <a:off x="2956" y="781"/>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可行性研究</a:t>
              </a:r>
            </a:p>
          </p:txBody>
        </p:sp>
        <p:sp>
          <p:nvSpPr>
            <p:cNvPr id="7" name="Rectangle 5"/>
            <p:cNvSpPr>
              <a:spLocks noChangeArrowheads="1"/>
            </p:cNvSpPr>
            <p:nvPr/>
          </p:nvSpPr>
          <p:spPr bwMode="auto">
            <a:xfrm>
              <a:off x="2956" y="1213"/>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需求分析</a:t>
              </a:r>
            </a:p>
          </p:txBody>
        </p:sp>
        <p:sp>
          <p:nvSpPr>
            <p:cNvPr id="10" name="Rectangle 6"/>
            <p:cNvSpPr>
              <a:spLocks noChangeArrowheads="1"/>
            </p:cNvSpPr>
            <p:nvPr/>
          </p:nvSpPr>
          <p:spPr bwMode="auto">
            <a:xfrm>
              <a:off x="3500" y="1693"/>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概要设计</a:t>
              </a:r>
            </a:p>
          </p:txBody>
        </p:sp>
        <p:sp>
          <p:nvSpPr>
            <p:cNvPr id="11" name="Rectangle 7"/>
            <p:cNvSpPr>
              <a:spLocks noChangeArrowheads="1"/>
            </p:cNvSpPr>
            <p:nvPr/>
          </p:nvSpPr>
          <p:spPr bwMode="auto">
            <a:xfrm>
              <a:off x="3500" y="2125"/>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详细设计</a:t>
              </a:r>
            </a:p>
          </p:txBody>
        </p:sp>
        <p:sp>
          <p:nvSpPr>
            <p:cNvPr id="12" name="Rectangle 8"/>
            <p:cNvSpPr>
              <a:spLocks noChangeArrowheads="1"/>
            </p:cNvSpPr>
            <p:nvPr/>
          </p:nvSpPr>
          <p:spPr bwMode="auto">
            <a:xfrm>
              <a:off x="3500" y="2557"/>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编码</a:t>
              </a:r>
            </a:p>
          </p:txBody>
        </p:sp>
        <p:sp>
          <p:nvSpPr>
            <p:cNvPr id="13" name="Rectangle 9"/>
            <p:cNvSpPr>
              <a:spLocks noChangeArrowheads="1"/>
            </p:cNvSpPr>
            <p:nvPr/>
          </p:nvSpPr>
          <p:spPr bwMode="auto">
            <a:xfrm>
              <a:off x="3500" y="2989"/>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测试</a:t>
              </a:r>
            </a:p>
          </p:txBody>
        </p:sp>
        <p:sp>
          <p:nvSpPr>
            <p:cNvPr id="14" name="Rectangle 10"/>
            <p:cNvSpPr>
              <a:spLocks noChangeArrowheads="1"/>
            </p:cNvSpPr>
            <p:nvPr/>
          </p:nvSpPr>
          <p:spPr bwMode="auto">
            <a:xfrm>
              <a:off x="4060" y="3421"/>
              <a:ext cx="1088" cy="288"/>
            </a:xfrm>
            <a:prstGeom prst="rect">
              <a:avLst/>
            </a:prstGeom>
            <a:ln>
              <a:headEnd/>
              <a:tailEnd/>
            </a:ln>
          </p:spPr>
          <p:style>
            <a:lnRef idx="2">
              <a:schemeClr val="dk1"/>
            </a:lnRef>
            <a:fillRef idx="1">
              <a:schemeClr val="lt1"/>
            </a:fillRef>
            <a:effectRef idx="0">
              <a:schemeClr val="dk1"/>
            </a:effectRef>
            <a:fontRef idx="minor">
              <a:schemeClr val="dk1"/>
            </a:fontRef>
          </p:style>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400" dirty="0">
                  <a:latin typeface="微软雅黑" panose="020B0503020204020204" pitchFamily="34" charset="-122"/>
                  <a:ea typeface="微软雅黑" panose="020B0503020204020204" pitchFamily="34" charset="-122"/>
                </a:rPr>
                <a:t>维护</a:t>
              </a:r>
            </a:p>
          </p:txBody>
        </p:sp>
      </p:grpSp>
      <p:grpSp>
        <p:nvGrpSpPr>
          <p:cNvPr id="15" name="Group 11"/>
          <p:cNvGrpSpPr>
            <a:grpSpLocks/>
          </p:cNvGrpSpPr>
          <p:nvPr/>
        </p:nvGrpSpPr>
        <p:grpSpPr bwMode="auto">
          <a:xfrm>
            <a:off x="3258059" y="1073012"/>
            <a:ext cx="1730375" cy="5410200"/>
            <a:chOff x="1393" y="349"/>
            <a:chExt cx="1090" cy="3408"/>
          </a:xfrm>
        </p:grpSpPr>
        <p:sp>
          <p:nvSpPr>
            <p:cNvPr id="16" name="Line 12"/>
            <p:cNvSpPr>
              <a:spLocks noChangeShapeType="1"/>
            </p:cNvSpPr>
            <p:nvPr/>
          </p:nvSpPr>
          <p:spPr bwMode="auto">
            <a:xfrm>
              <a:off x="1619" y="358"/>
              <a:ext cx="68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 name="Line 13"/>
            <p:cNvSpPr>
              <a:spLocks noChangeShapeType="1"/>
            </p:cNvSpPr>
            <p:nvPr/>
          </p:nvSpPr>
          <p:spPr bwMode="auto">
            <a:xfrm>
              <a:off x="1596" y="1501"/>
              <a:ext cx="68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 name="Line 14"/>
            <p:cNvSpPr>
              <a:spLocks noChangeShapeType="1"/>
            </p:cNvSpPr>
            <p:nvPr/>
          </p:nvSpPr>
          <p:spPr bwMode="auto">
            <a:xfrm>
              <a:off x="1599" y="3277"/>
              <a:ext cx="68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 name="Line 15"/>
            <p:cNvSpPr>
              <a:spLocks noChangeShapeType="1"/>
            </p:cNvSpPr>
            <p:nvPr/>
          </p:nvSpPr>
          <p:spPr bwMode="auto">
            <a:xfrm>
              <a:off x="1602" y="3757"/>
              <a:ext cx="68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 name="Line 16"/>
            <p:cNvSpPr>
              <a:spLocks noChangeShapeType="1"/>
            </p:cNvSpPr>
            <p:nvPr/>
          </p:nvSpPr>
          <p:spPr bwMode="auto">
            <a:xfrm>
              <a:off x="1948" y="349"/>
              <a:ext cx="0" cy="1152"/>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1" name="Text Box 17"/>
            <p:cNvSpPr txBox="1">
              <a:spLocks noChangeArrowheads="1"/>
            </p:cNvSpPr>
            <p:nvPr/>
          </p:nvSpPr>
          <p:spPr bwMode="auto">
            <a:xfrm>
              <a:off x="1394" y="771"/>
              <a:ext cx="1082"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a:latin typeface="微软雅黑" panose="020B0503020204020204" pitchFamily="34" charset="-122"/>
                  <a:ea typeface="微软雅黑" panose="020B0503020204020204" pitchFamily="34" charset="-122"/>
                </a:rPr>
                <a:t>软件定义时期</a:t>
              </a:r>
              <a:endParaRPr lang="zh-CN" altLang="en-US" sz="2400" dirty="0">
                <a:latin typeface="微软雅黑" panose="020B0503020204020204" pitchFamily="34" charset="-122"/>
                <a:ea typeface="微软雅黑" panose="020B0503020204020204" pitchFamily="34" charset="-122"/>
              </a:endParaRPr>
            </a:p>
          </p:txBody>
        </p:sp>
        <p:sp>
          <p:nvSpPr>
            <p:cNvPr id="22" name="Text Box 18"/>
            <p:cNvSpPr txBox="1">
              <a:spLocks noChangeArrowheads="1"/>
            </p:cNvSpPr>
            <p:nvPr/>
          </p:nvSpPr>
          <p:spPr bwMode="auto">
            <a:xfrm>
              <a:off x="1393" y="2269"/>
              <a:ext cx="1082"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a:latin typeface="微软雅黑" panose="020B0503020204020204" pitchFamily="34" charset="-122"/>
                  <a:ea typeface="微软雅黑" panose="020B0503020204020204" pitchFamily="34" charset="-122"/>
                </a:rPr>
                <a:t>软件开发时期</a:t>
              </a:r>
              <a:endParaRPr lang="zh-CN" altLang="en-US" sz="2400" dirty="0">
                <a:latin typeface="微软雅黑" panose="020B0503020204020204" pitchFamily="34" charset="-122"/>
                <a:ea typeface="微软雅黑" panose="020B0503020204020204" pitchFamily="34" charset="-122"/>
              </a:endParaRPr>
            </a:p>
          </p:txBody>
        </p:sp>
        <p:sp>
          <p:nvSpPr>
            <p:cNvPr id="23" name="Line 19"/>
            <p:cNvSpPr>
              <a:spLocks noChangeShapeType="1"/>
            </p:cNvSpPr>
            <p:nvPr/>
          </p:nvSpPr>
          <p:spPr bwMode="auto">
            <a:xfrm>
              <a:off x="1948" y="1501"/>
              <a:ext cx="0" cy="1776"/>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4" name="Line 20"/>
            <p:cNvSpPr>
              <a:spLocks noChangeShapeType="1"/>
            </p:cNvSpPr>
            <p:nvPr/>
          </p:nvSpPr>
          <p:spPr bwMode="auto">
            <a:xfrm>
              <a:off x="1948" y="3277"/>
              <a:ext cx="0" cy="48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5" name="Text Box 21"/>
            <p:cNvSpPr txBox="1">
              <a:spLocks noChangeArrowheads="1"/>
            </p:cNvSpPr>
            <p:nvPr/>
          </p:nvSpPr>
          <p:spPr bwMode="auto">
            <a:xfrm>
              <a:off x="1401" y="3381"/>
              <a:ext cx="1082"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000" b="1" dirty="0">
                  <a:latin typeface="微软雅黑" panose="020B0503020204020204" pitchFamily="34" charset="-122"/>
                  <a:ea typeface="微软雅黑" panose="020B0503020204020204" pitchFamily="34" charset="-122"/>
                </a:rPr>
                <a:t>软件维护时期</a:t>
              </a:r>
              <a:endParaRPr lang="zh-CN" altLang="en-US" sz="2400" dirty="0">
                <a:latin typeface="微软雅黑" panose="020B0503020204020204" pitchFamily="34" charset="-122"/>
                <a:ea typeface="微软雅黑" panose="020B0503020204020204" pitchFamily="34" charset="-122"/>
              </a:endParaRPr>
            </a:p>
          </p:txBody>
        </p:sp>
      </p:grpSp>
      <p:sp>
        <p:nvSpPr>
          <p:cNvPr id="26" name="AutoShape 22"/>
          <p:cNvSpPr>
            <a:spLocks/>
          </p:cNvSpPr>
          <p:nvPr/>
        </p:nvSpPr>
        <p:spPr bwMode="auto">
          <a:xfrm>
            <a:off x="2634171" y="1068250"/>
            <a:ext cx="433388" cy="5472112"/>
          </a:xfrm>
          <a:prstGeom prst="leftBrace">
            <a:avLst>
              <a:gd name="adj1" fmla="val 105220"/>
              <a:gd name="adj2" fmla="val 50000"/>
            </a:avLst>
          </a:prstGeom>
          <a:noFill/>
          <a:ln w="38100">
            <a:solidFill>
              <a:schemeClr val="tx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7" name="Text Box 23"/>
          <p:cNvSpPr txBox="1">
            <a:spLocks noChangeArrowheads="1"/>
          </p:cNvSpPr>
          <p:nvPr/>
        </p:nvSpPr>
        <p:spPr bwMode="auto">
          <a:xfrm>
            <a:off x="1865821" y="2650987"/>
            <a:ext cx="595035"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200" dirty="0">
                <a:latin typeface="微软雅黑" panose="020B0503020204020204" pitchFamily="34" charset="-122"/>
                <a:ea typeface="微软雅黑" panose="020B0503020204020204" pitchFamily="34" charset="-122"/>
              </a:rPr>
              <a:t>软</a:t>
            </a:r>
          </a:p>
          <a:p>
            <a:pPr eaLnBrk="1" hangingPunct="1"/>
            <a:r>
              <a:rPr lang="zh-CN" altLang="en-US" sz="3200" dirty="0">
                <a:latin typeface="微软雅黑" panose="020B0503020204020204" pitchFamily="34" charset="-122"/>
                <a:ea typeface="微软雅黑" panose="020B0503020204020204" pitchFamily="34" charset="-122"/>
              </a:rPr>
              <a:t>件</a:t>
            </a:r>
          </a:p>
          <a:p>
            <a:pPr eaLnBrk="1" hangingPunct="1"/>
            <a:r>
              <a:rPr lang="zh-CN" altLang="en-US" sz="3200" dirty="0">
                <a:latin typeface="微软雅黑" panose="020B0503020204020204" pitchFamily="34" charset="-122"/>
                <a:ea typeface="微软雅黑" panose="020B0503020204020204" pitchFamily="34" charset="-122"/>
              </a:rPr>
              <a:t>生</a:t>
            </a:r>
          </a:p>
          <a:p>
            <a:pPr eaLnBrk="1" hangingPunct="1"/>
            <a:r>
              <a:rPr lang="zh-CN" altLang="en-US" sz="3200" dirty="0">
                <a:latin typeface="微软雅黑" panose="020B0503020204020204" pitchFamily="34" charset="-122"/>
                <a:ea typeface="微软雅黑" panose="020B0503020204020204" pitchFamily="34" charset="-122"/>
              </a:rPr>
              <a:t>存</a:t>
            </a:r>
          </a:p>
          <a:p>
            <a:pPr eaLnBrk="1" hangingPunct="1"/>
            <a:r>
              <a:rPr lang="zh-CN" altLang="en-US" sz="3200" dirty="0">
                <a:latin typeface="微软雅黑" panose="020B0503020204020204" pitchFamily="34" charset="-122"/>
                <a:ea typeface="微软雅黑" panose="020B0503020204020204" pitchFamily="34" charset="-122"/>
              </a:rPr>
              <a:t>期</a:t>
            </a:r>
          </a:p>
        </p:txBody>
      </p:sp>
    </p:spTree>
    <p:extLst>
      <p:ext uri="{BB962C8B-B14F-4D97-AF65-F5344CB8AC3E}">
        <p14:creationId xmlns:p14="http://schemas.microsoft.com/office/powerpoint/2010/main" val="1276454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2000"/>
                                        <p:tgtEl>
                                          <p:spTgt spid="1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up)">
                                      <p:cBhvr>
                                        <p:cTn id="16"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14362D-CFD4-4362-A8C1-4EE5210F9EB2}"/>
              </a:ext>
            </a:extLst>
          </p:cNvPr>
          <p:cNvSpPr txBox="1">
            <a:spLocks noChangeArrowheads="1"/>
          </p:cNvSpPr>
          <p:nvPr/>
        </p:nvSpPr>
        <p:spPr>
          <a:xfrm>
            <a:off x="598631" y="137976"/>
            <a:ext cx="8101013" cy="923924"/>
          </a:xfrm>
          <a:prstGeom prst="rect">
            <a:avLst/>
          </a:prstGeom>
        </p:spPr>
        <p:txBody>
          <a:bodyPr vert="horz" lIns="91440" tIns="45720" rIns="91440" bIns="45720" rtlCol="0" anchor="b">
            <a:norm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lvl="0">
              <a:defRPr/>
            </a:pPr>
            <a:r>
              <a:rPr lang="zh-CN" altLang="en-US" sz="3600" dirty="0" smtClean="0">
                <a:latin typeface="微软雅黑" panose="020B0503020204020204" pitchFamily="34" charset="-122"/>
                <a:ea typeface="微软雅黑" panose="020B0503020204020204" pitchFamily="34" charset="-122"/>
              </a:rPr>
              <a:t>软件工程三要素</a:t>
            </a:r>
            <a:endParaRPr lang="zh-CN" altLang="en-US" sz="3600" dirty="0">
              <a:latin typeface="微软雅黑" panose="020B0503020204020204" pitchFamily="34" charset="-122"/>
              <a:ea typeface="微软雅黑" panose="020B0503020204020204" pitchFamily="34" charset="-122"/>
            </a:endParaRPr>
          </a:p>
        </p:txBody>
      </p:sp>
      <p:sp>
        <p:nvSpPr>
          <p:cNvPr id="9" name="Content Placeholder 3">
            <a:extLst>
              <a:ext uri="{FF2B5EF4-FFF2-40B4-BE49-F238E27FC236}">
                <a16:creationId xmlns:a16="http://schemas.microsoft.com/office/drawing/2014/main" id="{476843D2-9693-474C-8D9D-C55FEDD936BD}"/>
              </a:ext>
            </a:extLst>
          </p:cNvPr>
          <p:cNvSpPr txBox="1">
            <a:spLocks/>
          </p:cNvSpPr>
          <p:nvPr/>
        </p:nvSpPr>
        <p:spPr>
          <a:xfrm>
            <a:off x="598631" y="1642745"/>
            <a:ext cx="11478350" cy="3771248"/>
          </a:xfrm>
          <a:prstGeom prst="rect">
            <a:avLst/>
          </a:prstGeom>
        </p:spPr>
        <p:txBody>
          <a:bodyPr vert="horz" lIns="91440" tIns="45720" rIns="91440" bIns="45720" rtlCol="0">
            <a:no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50000"/>
              </a:lnSpc>
              <a:buNone/>
              <a:defRPr/>
            </a:pPr>
            <a:r>
              <a:rPr lang="zh-CN" altLang="en-US" sz="2400" b="1" dirty="0">
                <a:latin typeface="微软雅黑" panose="020B0503020204020204" pitchFamily="34" charset="-122"/>
                <a:ea typeface="微软雅黑" panose="020B0503020204020204" pitchFamily="34" charset="-122"/>
              </a:rPr>
              <a:t>三要素</a:t>
            </a:r>
            <a:r>
              <a:rPr lang="zh-CN" altLang="en-US" sz="2400" b="1" dirty="0" smtClean="0">
                <a:latin typeface="微软雅黑" panose="020B0503020204020204" pitchFamily="34" charset="-122"/>
                <a:ea typeface="微软雅黑" panose="020B0503020204020204" pitchFamily="34" charset="-122"/>
              </a:rPr>
              <a:t>：</a:t>
            </a:r>
            <a:r>
              <a:rPr lang="zh-CN" altLang="en-US" sz="2400" b="1" dirty="0" smtClean="0">
                <a:solidFill>
                  <a:srgbClr val="FF0000"/>
                </a:solidFill>
                <a:latin typeface="微软雅黑" panose="020B0503020204020204" pitchFamily="34" charset="-122"/>
                <a:ea typeface="微软雅黑" panose="020B0503020204020204" pitchFamily="34" charset="-122"/>
              </a:rPr>
              <a:t>过程、方法</a:t>
            </a:r>
            <a:r>
              <a:rPr lang="zh-CN" altLang="en-US" sz="2400" b="1" dirty="0" smtClean="0">
                <a:latin typeface="微软雅黑" panose="020B0503020204020204" pitchFamily="34" charset="-122"/>
                <a:ea typeface="微软雅黑" panose="020B0503020204020204" pitchFamily="34" charset="-122"/>
              </a:rPr>
              <a:t>和</a:t>
            </a:r>
            <a:r>
              <a:rPr lang="zh-CN" altLang="en-US" sz="2400" b="1" dirty="0">
                <a:solidFill>
                  <a:srgbClr val="FF0000"/>
                </a:solidFill>
                <a:latin typeface="微软雅黑" panose="020B0503020204020204" pitchFamily="34" charset="-122"/>
                <a:ea typeface="微软雅黑" panose="020B0503020204020204" pitchFamily="34" charset="-122"/>
              </a:rPr>
              <a:t>工具</a:t>
            </a:r>
            <a:endParaRPr lang="en-US" altLang="zh-CN" sz="2400" b="1" dirty="0" smtClean="0">
              <a:solidFill>
                <a:srgbClr val="FF0000"/>
              </a:solidFill>
              <a:latin typeface="微软雅黑" panose="020B0503020204020204" pitchFamily="34" charset="-122"/>
              <a:ea typeface="微软雅黑" panose="020B0503020204020204" pitchFamily="34" charset="-122"/>
            </a:endParaRPr>
          </a:p>
          <a:p>
            <a:pPr marL="0" indent="0" algn="just">
              <a:lnSpc>
                <a:spcPct val="150000"/>
              </a:lnSpc>
              <a:buNone/>
              <a:defRPr/>
            </a:pPr>
            <a:r>
              <a:rPr lang="zh-CN" altLang="en-US" sz="2400" b="1" dirty="0">
                <a:latin typeface="微软雅黑" panose="020B0503020204020204" pitchFamily="34" charset="-122"/>
                <a:ea typeface="微软雅黑" panose="020B0503020204020204" pitchFamily="34" charset="-122"/>
              </a:rPr>
              <a:t>软件工程</a:t>
            </a:r>
            <a:r>
              <a:rPr lang="zh-CN" altLang="en-US" sz="2400" b="1" dirty="0">
                <a:solidFill>
                  <a:srgbClr val="FF0000"/>
                </a:solidFill>
                <a:latin typeface="微软雅黑" panose="020B0503020204020204" pitchFamily="34" charset="-122"/>
                <a:ea typeface="微软雅黑" panose="020B0503020204020204" pitchFamily="34" charset="-122"/>
              </a:rPr>
              <a:t>过程</a:t>
            </a:r>
            <a:r>
              <a:rPr lang="zh-CN" altLang="en-US" sz="2400" b="1" dirty="0">
                <a:latin typeface="微软雅黑" panose="020B0503020204020204" pitchFamily="34" charset="-122"/>
                <a:ea typeface="微软雅黑" panose="020B0503020204020204" pitchFamily="34" charset="-122"/>
              </a:rPr>
              <a:t>是为了获得高质量的软件所需要完成的一系列任务框架，它规定了完成各项任务的工作</a:t>
            </a:r>
            <a:r>
              <a:rPr lang="zh-CN" altLang="en-US" sz="2400" b="1" dirty="0" smtClean="0">
                <a:latin typeface="微软雅黑" panose="020B0503020204020204" pitchFamily="34" charset="-122"/>
                <a:ea typeface="微软雅黑" panose="020B0503020204020204" pitchFamily="34" charset="-122"/>
              </a:rPr>
              <a:t>步骤</a:t>
            </a:r>
            <a:endParaRPr lang="en-US" altLang="zh-CN" sz="2400" b="1" dirty="0" smtClean="0">
              <a:latin typeface="微软雅黑" panose="020B0503020204020204" pitchFamily="34" charset="-122"/>
              <a:ea typeface="微软雅黑" panose="020B0503020204020204" pitchFamily="34" charset="-122"/>
            </a:endParaRPr>
          </a:p>
          <a:p>
            <a:pPr marL="0" indent="0" algn="just">
              <a:lnSpc>
                <a:spcPct val="150000"/>
              </a:lnSpc>
              <a:buNone/>
              <a:defRPr/>
            </a:pPr>
            <a:r>
              <a:rPr lang="zh-CN" altLang="en-US" sz="2400" b="1" dirty="0" smtClean="0">
                <a:latin typeface="微软雅黑" panose="020B0503020204020204" pitchFamily="34" charset="-122"/>
                <a:ea typeface="微软雅黑" panose="020B0503020204020204" pitchFamily="34" charset="-122"/>
              </a:rPr>
              <a:t>软件工程</a:t>
            </a:r>
            <a:r>
              <a:rPr lang="zh-CN" altLang="en-US" sz="2400" b="1" dirty="0">
                <a:solidFill>
                  <a:srgbClr val="FF0000"/>
                </a:solidFill>
                <a:latin typeface="微软雅黑" panose="020B0503020204020204" pitchFamily="34" charset="-122"/>
                <a:ea typeface="微软雅黑" panose="020B0503020204020204" pitchFamily="34" charset="-122"/>
              </a:rPr>
              <a:t>方法</a:t>
            </a:r>
            <a:r>
              <a:rPr lang="zh-CN" altLang="en-US" sz="2400" b="1" dirty="0">
                <a:latin typeface="微软雅黑" panose="020B0503020204020204" pitchFamily="34" charset="-122"/>
                <a:ea typeface="微软雅黑" panose="020B0503020204020204" pitchFamily="34" charset="-122"/>
              </a:rPr>
              <a:t>为软件开发提供</a:t>
            </a:r>
            <a:r>
              <a:rPr lang="zh-CN" altLang="en-US" sz="2400" b="1" dirty="0" smtClean="0">
                <a:latin typeface="微软雅黑" panose="020B0503020204020204" pitchFamily="34" charset="-122"/>
                <a:ea typeface="微软雅黑" panose="020B0503020204020204" pitchFamily="34" charset="-122"/>
              </a:rPr>
              <a:t>了“如何做”的技术</a:t>
            </a:r>
            <a:endParaRPr lang="en-US" altLang="zh-CN" sz="24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smtClean="0">
                <a:latin typeface="微软雅黑" panose="020B0503020204020204" pitchFamily="34" charset="-122"/>
                <a:ea typeface="微软雅黑" panose="020B0503020204020204" pitchFamily="34" charset="-122"/>
              </a:rPr>
              <a:t>软件</a:t>
            </a:r>
            <a:r>
              <a:rPr lang="zh-CN" altLang="en-US" sz="2400" b="1" dirty="0">
                <a:latin typeface="微软雅黑" panose="020B0503020204020204" pitchFamily="34" charset="-122"/>
                <a:ea typeface="微软雅黑" panose="020B0503020204020204" pitchFamily="34" charset="-122"/>
              </a:rPr>
              <a:t>工程</a:t>
            </a:r>
            <a:r>
              <a:rPr lang="zh-CN" altLang="en-US" sz="2400" b="1" dirty="0" smtClean="0">
                <a:solidFill>
                  <a:srgbClr val="FF0000"/>
                </a:solidFill>
                <a:latin typeface="微软雅黑" panose="020B0503020204020204" pitchFamily="34" charset="-122"/>
                <a:ea typeface="微软雅黑" panose="020B0503020204020204" pitchFamily="34" charset="-122"/>
              </a:rPr>
              <a:t>工具</a:t>
            </a:r>
            <a:r>
              <a:rPr lang="zh-CN" altLang="en-US" sz="2400" b="1" dirty="0">
                <a:latin typeface="微软雅黑" panose="020B0503020204020204" pitchFamily="34" charset="-122"/>
                <a:ea typeface="微软雅黑" panose="020B0503020204020204" pitchFamily="34" charset="-122"/>
              </a:rPr>
              <a:t>为软件工程方法提供了自动的或半自动的软件支撑</a:t>
            </a:r>
            <a:r>
              <a:rPr lang="zh-CN" altLang="en-US" sz="2400" b="1" dirty="0" smtClean="0">
                <a:latin typeface="微软雅黑" panose="020B0503020204020204" pitchFamily="34" charset="-122"/>
                <a:ea typeface="微软雅黑" panose="020B0503020204020204" pitchFamily="34" charset="-122"/>
              </a:rPr>
              <a:t>环境</a:t>
            </a:r>
            <a:endParaRPr lang="en-US" altLang="zh-CN" sz="2400" b="1" dirty="0">
              <a:latin typeface="微软雅黑" panose="020B0503020204020204" pitchFamily="34" charset="-122"/>
              <a:ea typeface="微软雅黑" panose="020B0503020204020204" pitchFamily="34" charset="-122"/>
            </a:endParaRPr>
          </a:p>
          <a:p>
            <a:pPr marL="0" lvl="0" indent="0" algn="just">
              <a:lnSpc>
                <a:spcPct val="150000"/>
              </a:lnSpc>
              <a:buNone/>
              <a:defRPr/>
            </a:pPr>
            <a:r>
              <a:rPr lang="zh-CN" altLang="en-US" sz="2400" b="1" dirty="0" smtClean="0">
                <a:latin typeface="微软雅黑" panose="020B0503020204020204" pitchFamily="34" charset="-122"/>
                <a:ea typeface="微软雅黑" panose="020B0503020204020204" pitchFamily="34" charset="-122"/>
              </a:rPr>
              <a:t>软件工程</a:t>
            </a:r>
            <a:r>
              <a:rPr lang="zh-CN" altLang="en-US" sz="2400" b="1" dirty="0">
                <a:latin typeface="微软雅黑" panose="020B0503020204020204" pitchFamily="34" charset="-122"/>
                <a:ea typeface="微软雅黑" panose="020B0503020204020204" pitchFamily="34" charset="-122"/>
              </a:rPr>
              <a:t>过程定义了</a:t>
            </a:r>
            <a:r>
              <a:rPr lang="en-US" altLang="zh-CN" sz="2400" b="1" dirty="0">
                <a:latin typeface="微软雅黑" panose="020B0503020204020204" pitchFamily="34" charset="-122"/>
                <a:ea typeface="微软雅黑" panose="020B0503020204020204" pitchFamily="34" charset="-122"/>
              </a:rPr>
              <a:t>: </a:t>
            </a:r>
            <a:r>
              <a:rPr lang="zh-CN" altLang="en-US" sz="2400" b="1" dirty="0" smtClean="0">
                <a:latin typeface="微软雅黑" panose="020B0503020204020204" pitchFamily="34" charset="-122"/>
                <a:ea typeface="微软雅黑" panose="020B0503020204020204" pitchFamily="34" charset="-122"/>
              </a:rPr>
              <a:t>方法</a:t>
            </a:r>
            <a:r>
              <a:rPr lang="zh-CN" altLang="en-US" sz="2400" b="1" dirty="0">
                <a:latin typeface="微软雅黑" panose="020B0503020204020204" pitchFamily="34" charset="-122"/>
                <a:ea typeface="微软雅黑" panose="020B0503020204020204" pitchFamily="34" charset="-122"/>
              </a:rPr>
              <a:t>使用的</a:t>
            </a:r>
            <a:r>
              <a:rPr lang="zh-CN" altLang="en-US" sz="2400" b="1" dirty="0" smtClean="0">
                <a:latin typeface="微软雅黑" panose="020B0503020204020204" pitchFamily="34" charset="-122"/>
                <a:ea typeface="微软雅黑" panose="020B0503020204020204" pitchFamily="34" charset="-122"/>
              </a:rPr>
              <a:t>顺序；要求</a:t>
            </a:r>
            <a:r>
              <a:rPr lang="zh-CN" altLang="en-US" sz="2400" b="1" dirty="0">
                <a:latin typeface="微软雅黑" panose="020B0503020204020204" pitchFamily="34" charset="-122"/>
                <a:ea typeface="微软雅黑" panose="020B0503020204020204" pitchFamily="34" charset="-122"/>
              </a:rPr>
              <a:t>交付的文档</a:t>
            </a:r>
            <a:r>
              <a:rPr lang="zh-CN" altLang="en-US" sz="2400" b="1" dirty="0" smtClean="0">
                <a:latin typeface="微软雅黑" panose="020B0503020204020204" pitchFamily="34" charset="-122"/>
                <a:ea typeface="微软雅黑" panose="020B0503020204020204" pitchFamily="34" charset="-122"/>
              </a:rPr>
              <a:t>资料；为</a:t>
            </a:r>
            <a:r>
              <a:rPr lang="zh-CN" altLang="en-US" sz="2400" b="1" dirty="0">
                <a:latin typeface="微软雅黑" panose="020B0503020204020204" pitchFamily="34" charset="-122"/>
                <a:ea typeface="微软雅黑" panose="020B0503020204020204" pitchFamily="34" charset="-122"/>
              </a:rPr>
              <a:t>保证质量和适应变化所需要的</a:t>
            </a:r>
            <a:r>
              <a:rPr lang="zh-CN" altLang="en-US" sz="2400" b="1" dirty="0" smtClean="0">
                <a:latin typeface="微软雅黑" panose="020B0503020204020204" pitchFamily="34" charset="-122"/>
                <a:ea typeface="微软雅黑" panose="020B0503020204020204" pitchFamily="34" charset="-122"/>
              </a:rPr>
              <a:t>管理；软件开发</a:t>
            </a:r>
            <a:r>
              <a:rPr lang="zh-CN" altLang="en-US" sz="2400" b="1" dirty="0">
                <a:latin typeface="微软雅黑" panose="020B0503020204020204" pitchFamily="34" charset="-122"/>
                <a:ea typeface="微软雅黑" panose="020B0503020204020204" pitchFamily="34" charset="-122"/>
              </a:rPr>
              <a:t>各个阶段完成的里程碑</a:t>
            </a:r>
          </a:p>
          <a:p>
            <a:pPr marL="0" lvl="0" indent="0" algn="just">
              <a:lnSpc>
                <a:spcPct val="150000"/>
              </a:lnSpc>
              <a:buNone/>
              <a:defRPr/>
            </a:pP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31638983"/>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3">
            <a:extLst>
              <a:ext uri="{FF2B5EF4-FFF2-40B4-BE49-F238E27FC236}">
                <a16:creationId xmlns:a16="http://schemas.microsoft.com/office/drawing/2014/main" id="{D3A644F7-A9D7-499E-9054-3B9D1AD349C4}"/>
              </a:ext>
            </a:extLst>
          </p:cNvPr>
          <p:cNvSpPr txBox="1">
            <a:spLocks/>
          </p:cNvSpPr>
          <p:nvPr/>
        </p:nvSpPr>
        <p:spPr>
          <a:xfrm>
            <a:off x="684150" y="1640909"/>
            <a:ext cx="9619909" cy="5019198"/>
          </a:xfrm>
          <a:prstGeom prst="rect">
            <a:avLst/>
          </a:prstGeom>
        </p:spPr>
        <p:txBody>
          <a:bodyPr vert="horz" lIns="91440" tIns="45720" rIns="91440" bIns="45720" rtlCol="0">
            <a:normAutofit/>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50000"/>
              </a:lnSpc>
              <a:buNone/>
            </a:pPr>
            <a:endParaRPr lang="en-US" altLang="zh-CN" sz="2800" b="1" dirty="0">
              <a:latin typeface="微软雅黑" panose="020B0503020204020204" pitchFamily="34" charset="-122"/>
              <a:ea typeface="微软雅黑" panose="020B0503020204020204" pitchFamily="34" charset="-122"/>
            </a:endParaRPr>
          </a:p>
        </p:txBody>
      </p:sp>
      <p:sp>
        <p:nvSpPr>
          <p:cNvPr id="4" name="Title 1">
            <a:extLst>
              <a:ext uri="{FF2B5EF4-FFF2-40B4-BE49-F238E27FC236}">
                <a16:creationId xmlns:a16="http://schemas.microsoft.com/office/drawing/2014/main" id="{22D43E5E-5D08-4E1D-88B6-6476AED0945C}"/>
              </a:ext>
            </a:extLst>
          </p:cNvPr>
          <p:cNvSpPr txBox="1">
            <a:spLocks noChangeArrowheads="1"/>
          </p:cNvSpPr>
          <p:nvPr/>
        </p:nvSpPr>
        <p:spPr>
          <a:xfrm>
            <a:off x="377076" y="641455"/>
            <a:ext cx="8101013" cy="923924"/>
          </a:xfrm>
          <a:prstGeom prst="rect">
            <a:avLst/>
          </a:prstGeom>
        </p:spPr>
        <p:txBody>
          <a:bodyPr vert="horz" lIns="91440" tIns="45720" rIns="91440" bIns="45720" rtlCol="0" anchor="b">
            <a:noAutofit/>
          </a:bodyPr>
          <a:lstStyle>
            <a:lvl1pPr algn="l" defTabSz="685766" rtl="0" eaLnBrk="1" latinLnBrk="0" hangingPunct="1">
              <a:lnSpc>
                <a:spcPct val="90000"/>
              </a:lnSpc>
              <a:spcBef>
                <a:spcPct val="0"/>
              </a:spcBef>
              <a:buNone/>
              <a:defRPr sz="2100" b="1" kern="1200">
                <a:solidFill>
                  <a:schemeClr val="tx1"/>
                </a:solidFill>
                <a:latin typeface="+mj-lt"/>
                <a:ea typeface="+mj-ea"/>
                <a:cs typeface="+mj-cs"/>
              </a:defRPr>
            </a:lvl1pPr>
          </a:lstStyle>
          <a:p>
            <a:pPr marL="0" marR="0" lvl="0" indent="0" algn="l" defTabSz="685766" rtl="0" eaLnBrk="1" fontAlgn="auto" latinLnBrk="0" hangingPunct="1">
              <a:lnSpc>
                <a:spcPct val="90000"/>
              </a:lnSpc>
              <a:spcBef>
                <a:spcPct val="0"/>
              </a:spcBef>
              <a:spcAft>
                <a:spcPts val="1200"/>
              </a:spcAft>
              <a:buClrTx/>
              <a:buSzTx/>
              <a:buFontTx/>
              <a:buNone/>
              <a:tabLst/>
              <a:defRPr/>
            </a:pPr>
            <a:r>
              <a:rPr lang="zh-CN" altLang="en-US" sz="3600" dirty="0">
                <a:latin typeface="微软雅黑" panose="020B0503020204020204" pitchFamily="34" charset="-122"/>
                <a:ea typeface="微软雅黑" panose="020B0503020204020204" pitchFamily="34" charset="-122"/>
              </a:rPr>
              <a:t>本节内容</a:t>
            </a:r>
            <a:endParaRPr lang="en-US" altLang="zh-CN" sz="3600" dirty="0">
              <a:latin typeface="微软雅黑" panose="020B0503020204020204" pitchFamily="34" charset="-122"/>
              <a:ea typeface="微软雅黑" panose="020B0503020204020204" pitchFamily="34" charset="-122"/>
            </a:endParaRPr>
          </a:p>
          <a:p>
            <a:pPr marL="0" marR="0" lvl="0" indent="0" algn="l" defTabSz="685766" rtl="0" eaLnBrk="1" fontAlgn="auto" latinLnBrk="0" hangingPunct="1">
              <a:lnSpc>
                <a:spcPct val="90000"/>
              </a:lnSpc>
              <a:spcBef>
                <a:spcPct val="0"/>
              </a:spcBef>
              <a:spcAft>
                <a:spcPts val="1200"/>
              </a:spcAft>
              <a:buClrTx/>
              <a:buSzTx/>
              <a:buFontTx/>
              <a:buNone/>
              <a:tabLst/>
              <a:defRPr/>
            </a:pPr>
            <a:r>
              <a:rPr lang="en-US" altLang="zh-CN" sz="2800" dirty="0">
                <a:solidFill>
                  <a:srgbClr val="000000"/>
                </a:solidFill>
                <a:latin typeface="华文仿宋" panose="02010600040101010101" pitchFamily="2" charset="-122"/>
                <a:ea typeface="华文仿宋" panose="02010600040101010101" pitchFamily="2" charset="-122"/>
                <a:cs typeface="+mn-cs"/>
              </a:rPr>
              <a:t>Readings</a:t>
            </a:r>
          </a:p>
        </p:txBody>
      </p:sp>
      <p:sp>
        <p:nvSpPr>
          <p:cNvPr id="6" name="TextBox 5">
            <a:extLst>
              <a:ext uri="{FF2B5EF4-FFF2-40B4-BE49-F238E27FC236}">
                <a16:creationId xmlns:a16="http://schemas.microsoft.com/office/drawing/2014/main" id="{63AB9142-7A79-4124-9AD2-E79BAA1D93C7}"/>
              </a:ext>
            </a:extLst>
          </p:cNvPr>
          <p:cNvSpPr txBox="1"/>
          <p:nvPr/>
        </p:nvSpPr>
        <p:spPr>
          <a:xfrm>
            <a:off x="684150" y="2045492"/>
            <a:ext cx="11592012" cy="2862322"/>
          </a:xfrm>
          <a:prstGeom prst="rect">
            <a:avLst/>
          </a:prstGeom>
          <a:noFill/>
        </p:spPr>
        <p:txBody>
          <a:bodyPr wrap="square">
            <a:spAutoFit/>
          </a:bodyPr>
          <a:lstStyle/>
          <a:p>
            <a:pPr>
              <a:lnSpc>
                <a:spcPct val="150000"/>
              </a:lnSpc>
              <a:spcBef>
                <a:spcPts val="1200"/>
              </a:spcBef>
            </a:pPr>
            <a:r>
              <a:rPr lang="en-US" altLang="zh-CN" sz="2800" dirty="0">
                <a:solidFill>
                  <a:srgbClr val="000000"/>
                </a:solidFill>
                <a:latin typeface="微软雅黑" panose="020B0503020204020204" pitchFamily="34" charset="-122"/>
                <a:ea typeface="微软雅黑" panose="020B0503020204020204" pitchFamily="34" charset="-122"/>
              </a:rPr>
              <a:t>《 </a:t>
            </a:r>
            <a:r>
              <a:rPr lang="zh-CN" altLang="en-US" sz="2800" dirty="0">
                <a:solidFill>
                  <a:srgbClr val="000000"/>
                </a:solidFill>
                <a:latin typeface="微软雅黑" panose="020B0503020204020204" pitchFamily="34" charset="-122"/>
                <a:ea typeface="微软雅黑" panose="020B0503020204020204" pitchFamily="34" charset="-122"/>
              </a:rPr>
              <a:t>软件工程概论</a:t>
            </a:r>
            <a:r>
              <a:rPr lang="en-US" altLang="zh-CN" sz="2800" dirty="0">
                <a:solidFill>
                  <a:srgbClr val="000000"/>
                </a:solidFill>
                <a:latin typeface="微软雅黑" panose="020B0503020204020204" pitchFamily="34" charset="-122"/>
                <a:ea typeface="微软雅黑" panose="020B0503020204020204" pitchFamily="34" charset="-122"/>
              </a:rPr>
              <a:t>》</a:t>
            </a:r>
            <a:r>
              <a:rPr lang="zh-CN" altLang="en-US" sz="2800" dirty="0">
                <a:solidFill>
                  <a:srgbClr val="000000"/>
                </a:solidFill>
                <a:latin typeface="微软雅黑" panose="020B0503020204020204" pitchFamily="34" charset="-122"/>
                <a:ea typeface="微软雅黑" panose="020B0503020204020204" pitchFamily="34" charset="-122"/>
              </a:rPr>
              <a:t>，郑人杰，马素霞等</a:t>
            </a:r>
            <a:r>
              <a:rPr lang="zh-CN" altLang="en-US" sz="2800" dirty="0" smtClean="0">
                <a:solidFill>
                  <a:srgbClr val="000000"/>
                </a:solidFill>
                <a:latin typeface="微软雅黑" panose="020B0503020204020204" pitchFamily="34" charset="-122"/>
                <a:ea typeface="微软雅黑" panose="020B0503020204020204" pitchFamily="34" charset="-122"/>
              </a:rPr>
              <a:t>著</a:t>
            </a:r>
            <a:r>
              <a:rPr lang="zh-CN" altLang="en-US" sz="2800" dirty="0">
                <a:solidFill>
                  <a:srgbClr val="000000"/>
                </a:solidFill>
                <a:latin typeface="微软雅黑" panose="020B0503020204020204" pitchFamily="34" charset="-122"/>
                <a:ea typeface="微软雅黑" panose="020B0503020204020204" pitchFamily="34" charset="-122"/>
              </a:rPr>
              <a:t>，</a:t>
            </a:r>
            <a:r>
              <a:rPr lang="zh-CN" altLang="en-US" sz="2800" dirty="0" smtClean="0">
                <a:solidFill>
                  <a:srgbClr val="000000"/>
                </a:solidFill>
                <a:latin typeface="微软雅黑" panose="020B0503020204020204" pitchFamily="34" charset="-122"/>
                <a:ea typeface="微软雅黑" panose="020B0503020204020204" pitchFamily="34" charset="-122"/>
              </a:rPr>
              <a:t>第一章</a:t>
            </a:r>
            <a:endParaRPr lang="en-US" altLang="zh-CN" sz="2800" dirty="0">
              <a:solidFill>
                <a:srgbClr val="000000"/>
              </a:solidFill>
              <a:latin typeface="微软雅黑" panose="020B0503020204020204" pitchFamily="34" charset="-122"/>
              <a:ea typeface="微软雅黑" panose="020B0503020204020204" pitchFamily="34" charset="-122"/>
            </a:endParaRPr>
          </a:p>
          <a:p>
            <a:pPr>
              <a:lnSpc>
                <a:spcPct val="150000"/>
              </a:lnSpc>
              <a:spcBef>
                <a:spcPts val="1200"/>
              </a:spcBef>
            </a:pPr>
            <a:r>
              <a:rPr lang="en-US" altLang="zh-CN" sz="2800" dirty="0">
                <a:solidFill>
                  <a:srgbClr val="000000"/>
                </a:solidFill>
                <a:latin typeface="微软雅黑" panose="020B0503020204020204" pitchFamily="34" charset="-122"/>
                <a:ea typeface="微软雅黑" panose="020B0503020204020204" pitchFamily="34" charset="-122"/>
              </a:rPr>
              <a:t>《UML</a:t>
            </a:r>
            <a:r>
              <a:rPr lang="zh-CN" altLang="en-US" sz="2800" dirty="0">
                <a:solidFill>
                  <a:srgbClr val="000000"/>
                </a:solidFill>
                <a:latin typeface="微软雅黑" panose="020B0503020204020204" pitchFamily="34" charset="-122"/>
                <a:ea typeface="微软雅黑" panose="020B0503020204020204" pitchFamily="34" charset="-122"/>
              </a:rPr>
              <a:t>系统建模与系统分析</a:t>
            </a:r>
            <a:r>
              <a:rPr lang="en-US" altLang="zh-CN" sz="2800" dirty="0" smtClean="0">
                <a:solidFill>
                  <a:srgbClr val="000000"/>
                </a:solidFill>
                <a:latin typeface="微软雅黑" panose="020B0503020204020204" pitchFamily="34" charset="-122"/>
                <a:ea typeface="微软雅黑" panose="020B0503020204020204" pitchFamily="34" charset="-122"/>
              </a:rPr>
              <a:t>》</a:t>
            </a:r>
            <a:r>
              <a:rPr lang="zh-CN" altLang="en-US" sz="2800" dirty="0" smtClean="0">
                <a:solidFill>
                  <a:srgbClr val="000000"/>
                </a:solidFill>
                <a:latin typeface="微软雅黑" panose="020B0503020204020204" pitchFamily="34" charset="-122"/>
                <a:ea typeface="微软雅黑" panose="020B0503020204020204" pitchFamily="34" charset="-122"/>
              </a:rPr>
              <a:t>，</a:t>
            </a:r>
            <a:r>
              <a:rPr lang="zh-CN" altLang="en-US" sz="2800" dirty="0">
                <a:solidFill>
                  <a:srgbClr val="000000"/>
                </a:solidFill>
                <a:latin typeface="微软雅黑" panose="020B0503020204020204" pitchFamily="34" charset="-122"/>
                <a:ea typeface="微软雅黑" panose="020B0503020204020204" pitchFamily="34" charset="-122"/>
              </a:rPr>
              <a:t>刁成嘉</a:t>
            </a:r>
            <a:r>
              <a:rPr lang="zh-CN" altLang="en-US" sz="2800" dirty="0" smtClean="0">
                <a:solidFill>
                  <a:srgbClr val="000000"/>
                </a:solidFill>
                <a:latin typeface="微软雅黑" panose="020B0503020204020204" pitchFamily="34" charset="-122"/>
                <a:ea typeface="微软雅黑" panose="020B0503020204020204" pitchFamily="34" charset="-122"/>
              </a:rPr>
              <a:t>著</a:t>
            </a:r>
            <a:r>
              <a:rPr lang="zh-CN" altLang="en-US" sz="2800" dirty="0">
                <a:solidFill>
                  <a:srgbClr val="000000"/>
                </a:solidFill>
                <a:latin typeface="微软雅黑" panose="020B0503020204020204" pitchFamily="34" charset="-122"/>
                <a:ea typeface="微软雅黑" panose="020B0503020204020204" pitchFamily="34" charset="-122"/>
              </a:rPr>
              <a:t>，</a:t>
            </a:r>
            <a:r>
              <a:rPr lang="zh-CN" altLang="en-US" sz="2800" dirty="0" smtClean="0">
                <a:solidFill>
                  <a:srgbClr val="000000"/>
                </a:solidFill>
                <a:latin typeface="微软雅黑" panose="020B0503020204020204" pitchFamily="34" charset="-122"/>
                <a:ea typeface="微软雅黑" panose="020B0503020204020204" pitchFamily="34" charset="-122"/>
              </a:rPr>
              <a:t>第一章</a:t>
            </a:r>
            <a:endParaRPr lang="en-US" altLang="zh-CN" sz="2800" dirty="0">
              <a:solidFill>
                <a:srgbClr val="000000"/>
              </a:solidFill>
              <a:latin typeface="微软雅黑" panose="020B0503020204020204" pitchFamily="34" charset="-122"/>
              <a:ea typeface="微软雅黑" panose="020B0503020204020204" pitchFamily="34" charset="-122"/>
            </a:endParaRPr>
          </a:p>
          <a:p>
            <a:pPr>
              <a:lnSpc>
                <a:spcPct val="150000"/>
              </a:lnSpc>
              <a:spcBef>
                <a:spcPts val="1200"/>
              </a:spcBef>
            </a:pPr>
            <a:r>
              <a:rPr lang="en-US" altLang="zh-CN" sz="2800" dirty="0">
                <a:solidFill>
                  <a:srgbClr val="000000"/>
                </a:solidFill>
                <a:latin typeface="微软雅黑" panose="020B0503020204020204" pitchFamily="34" charset="-122"/>
                <a:ea typeface="微软雅黑" panose="020B0503020204020204" pitchFamily="34" charset="-122"/>
              </a:rPr>
              <a:t>《</a:t>
            </a:r>
            <a:r>
              <a:rPr lang="zh-CN" altLang="en-US" sz="2800" dirty="0">
                <a:solidFill>
                  <a:srgbClr val="000000"/>
                </a:solidFill>
                <a:latin typeface="微软雅黑" panose="020B0503020204020204" pitchFamily="34" charset="-122"/>
                <a:ea typeface="微软雅黑" panose="020B0503020204020204" pitchFamily="34" charset="-122"/>
              </a:rPr>
              <a:t>软件工程：实践者的研究方法</a:t>
            </a:r>
            <a:r>
              <a:rPr lang="en-US" altLang="zh-CN" sz="2800" dirty="0" smtClean="0">
                <a:solidFill>
                  <a:srgbClr val="000000"/>
                </a:solidFill>
                <a:latin typeface="微软雅黑" panose="020B0503020204020204" pitchFamily="34" charset="-122"/>
                <a:ea typeface="微软雅黑" panose="020B0503020204020204" pitchFamily="34" charset="-122"/>
              </a:rPr>
              <a:t>》</a:t>
            </a:r>
            <a:r>
              <a:rPr lang="zh-CN" altLang="en-US" sz="2800" dirty="0" smtClean="0">
                <a:solidFill>
                  <a:srgbClr val="000000"/>
                </a:solidFill>
                <a:latin typeface="微软雅黑" panose="020B0503020204020204" pitchFamily="34" charset="-122"/>
                <a:ea typeface="微软雅黑" panose="020B0503020204020204" pitchFamily="34" charset="-122"/>
              </a:rPr>
              <a:t>，罗</a:t>
            </a:r>
            <a:r>
              <a:rPr lang="zh-CN" altLang="en-US" sz="2800" dirty="0">
                <a:solidFill>
                  <a:srgbClr val="000000"/>
                </a:solidFill>
                <a:latin typeface="微软雅黑" panose="020B0503020204020204" pitchFamily="34" charset="-122"/>
                <a:ea typeface="微软雅黑" panose="020B0503020204020204" pitchFamily="34" charset="-122"/>
              </a:rPr>
              <a:t>杰</a:t>
            </a:r>
            <a:r>
              <a:rPr lang="en-US" altLang="zh-CN" sz="2800" dirty="0">
                <a:solidFill>
                  <a:srgbClr val="000000"/>
                </a:solidFill>
                <a:latin typeface="微软雅黑" panose="020B0503020204020204" pitchFamily="34" charset="-122"/>
                <a:ea typeface="微软雅黑" panose="020B0503020204020204" pitchFamily="34" charset="-122"/>
              </a:rPr>
              <a:t>S.</a:t>
            </a:r>
            <a:r>
              <a:rPr lang="zh-CN" altLang="en-US" sz="2800" dirty="0">
                <a:solidFill>
                  <a:srgbClr val="000000"/>
                </a:solidFill>
                <a:latin typeface="微软雅黑" panose="020B0503020204020204" pitchFamily="34" charset="-122"/>
                <a:ea typeface="微软雅黑" panose="020B0503020204020204" pitchFamily="34" charset="-122"/>
              </a:rPr>
              <a:t>普莱斯曼等</a:t>
            </a:r>
            <a:r>
              <a:rPr lang="zh-CN" altLang="en-US" sz="2800" dirty="0" smtClean="0">
                <a:solidFill>
                  <a:srgbClr val="000000"/>
                </a:solidFill>
                <a:latin typeface="微软雅黑" panose="020B0503020204020204" pitchFamily="34" charset="-122"/>
                <a:ea typeface="微软雅黑" panose="020B0503020204020204" pitchFamily="34" charset="-122"/>
              </a:rPr>
              <a:t>著</a:t>
            </a:r>
            <a:r>
              <a:rPr lang="zh-CN" altLang="en-US" sz="2800" dirty="0">
                <a:solidFill>
                  <a:srgbClr val="000000"/>
                </a:solidFill>
                <a:latin typeface="微软雅黑" panose="020B0503020204020204" pitchFamily="34" charset="-122"/>
                <a:ea typeface="微软雅黑" panose="020B0503020204020204" pitchFamily="34" charset="-122"/>
              </a:rPr>
              <a:t>，</a:t>
            </a:r>
            <a:r>
              <a:rPr lang="zh-CN" altLang="en-US" sz="2800" dirty="0" smtClean="0">
                <a:solidFill>
                  <a:srgbClr val="000000"/>
                </a:solidFill>
                <a:latin typeface="微软雅黑" panose="020B0503020204020204" pitchFamily="34" charset="-122"/>
                <a:ea typeface="微软雅黑" panose="020B0503020204020204" pitchFamily="34" charset="-122"/>
              </a:rPr>
              <a:t>第一</a:t>
            </a:r>
            <a:r>
              <a:rPr lang="zh-CN" altLang="en-US" sz="2800" dirty="0">
                <a:solidFill>
                  <a:srgbClr val="000000"/>
                </a:solidFill>
                <a:latin typeface="微软雅黑" panose="020B0503020204020204" pitchFamily="34" charset="-122"/>
                <a:ea typeface="微软雅黑" panose="020B0503020204020204" pitchFamily="34" charset="-122"/>
              </a:rPr>
              <a:t>章</a:t>
            </a:r>
          </a:p>
          <a:p>
            <a:pPr lvl="1">
              <a:spcBef>
                <a:spcPts val="1200"/>
              </a:spcBef>
              <a:buClr>
                <a:schemeClr val="tx1"/>
              </a:buClr>
            </a:pPr>
            <a:endParaRPr lang="en-US" altLang="zh-CN" sz="2400" b="1" dirty="0">
              <a:solidFill>
                <a:srgbClr val="000000"/>
              </a:solidFill>
              <a:latin typeface="Times New Roman" panose="02020603050405020304" pitchFamily="18" charset="0"/>
              <a:ea typeface="华文仿宋"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0457235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75B2DF5-0833-4132-95C0-4E4F8ABB03D5}"/>
              </a:ext>
            </a:extLst>
          </p:cNvPr>
          <p:cNvSpPr>
            <a:spLocks noGrp="1" noChangeArrowheads="1"/>
          </p:cNvSpPr>
          <p:nvPr>
            <p:ph type="title"/>
          </p:nvPr>
        </p:nvSpPr>
        <p:spPr>
          <a:xfrm>
            <a:off x="521494" y="2"/>
            <a:ext cx="8101013" cy="923924"/>
          </a:xfrm>
        </p:spPr>
        <p:txBody>
          <a:bodyPr>
            <a:normAutofit/>
          </a:bodyPr>
          <a:lstStyle/>
          <a:p>
            <a:r>
              <a:rPr lang="zh-CN" altLang="en-US" sz="3600" dirty="0"/>
              <a:t>成绩构成说明 </a:t>
            </a:r>
            <a:r>
              <a:rPr lang="en-US" altLang="en-US" sz="3600" dirty="0"/>
              <a:t>Grading </a:t>
            </a:r>
            <a:r>
              <a:rPr lang="en-US" sz="3600" dirty="0"/>
              <a:t>Scheme</a:t>
            </a:r>
            <a:endParaRPr lang="en-US" altLang="en-US" sz="3600" dirty="0"/>
          </a:p>
        </p:txBody>
      </p:sp>
      <p:sp>
        <p:nvSpPr>
          <p:cNvPr id="9" name="Content Placeholder 2">
            <a:extLst>
              <a:ext uri="{FF2B5EF4-FFF2-40B4-BE49-F238E27FC236}">
                <a16:creationId xmlns:a16="http://schemas.microsoft.com/office/drawing/2014/main" id="{5B406C8D-0829-4783-AC7F-DE717F5748FB}"/>
              </a:ext>
            </a:extLst>
          </p:cNvPr>
          <p:cNvSpPr txBox="1">
            <a:spLocks/>
          </p:cNvSpPr>
          <p:nvPr/>
        </p:nvSpPr>
        <p:spPr>
          <a:xfrm>
            <a:off x="988325" y="5069388"/>
            <a:ext cx="10215349" cy="1406475"/>
          </a:xfrm>
          <a:prstGeom prst="rect">
            <a:avLst/>
          </a:prstGeom>
        </p:spPr>
        <p:txBody>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defRPr/>
            </a:pPr>
            <a:r>
              <a:rPr lang="zh-CN" altLang="en-US" sz="2000" b="1" dirty="0">
                <a:solidFill>
                  <a:srgbClr val="FF0000"/>
                </a:solidFill>
              </a:rPr>
              <a:t>逾期提交作业将导致每天 </a:t>
            </a:r>
            <a:r>
              <a:rPr lang="en-US" altLang="zh-CN" sz="2000" b="1" dirty="0">
                <a:solidFill>
                  <a:srgbClr val="FF0000"/>
                </a:solidFill>
              </a:rPr>
              <a:t>25% </a:t>
            </a:r>
            <a:r>
              <a:rPr lang="zh-CN" altLang="en-US" sz="2000" b="1" dirty="0">
                <a:solidFill>
                  <a:srgbClr val="FF0000"/>
                </a:solidFill>
              </a:rPr>
              <a:t>的分数惩罚。 </a:t>
            </a:r>
            <a:endParaRPr lang="en-US" altLang="zh-CN" sz="2000" b="1" dirty="0">
              <a:solidFill>
                <a:srgbClr val="FF0000"/>
              </a:solidFill>
            </a:endParaRPr>
          </a:p>
          <a:p>
            <a:pPr>
              <a:defRPr/>
            </a:pPr>
            <a:r>
              <a:rPr lang="zh-CN" altLang="en-US" sz="2000" b="1" dirty="0"/>
              <a:t>一天被定义为作业提交截止期限之后的 </a:t>
            </a:r>
            <a:r>
              <a:rPr lang="en-US" altLang="zh-CN" sz="2000" b="1" dirty="0"/>
              <a:t>24 </a:t>
            </a:r>
            <a:r>
              <a:rPr lang="zh-CN" altLang="en-US" sz="2000" b="1" dirty="0"/>
              <a:t>小时。 例如，如果所在小组的提交迟到了 </a:t>
            </a:r>
            <a:r>
              <a:rPr lang="en-US" altLang="zh-CN" sz="2000" b="1" dirty="0"/>
              <a:t>30 </a:t>
            </a:r>
            <a:r>
              <a:rPr lang="zh-CN" altLang="en-US" sz="2000" b="1" dirty="0"/>
              <a:t>小时，而作业得到了 </a:t>
            </a:r>
            <a:r>
              <a:rPr lang="en-US" altLang="zh-CN" sz="2000" b="1" dirty="0"/>
              <a:t>80 </a:t>
            </a:r>
            <a:r>
              <a:rPr lang="zh-CN" altLang="en-US" sz="2000" b="1" dirty="0"/>
              <a:t>分，那么本次作业的最终得分为 </a:t>
            </a:r>
            <a:r>
              <a:rPr lang="en-US" altLang="zh-CN" sz="2000" b="1" dirty="0"/>
              <a:t>80*50%=40</a:t>
            </a:r>
            <a:r>
              <a:rPr lang="zh-CN" altLang="en-US" sz="2000" b="1" dirty="0"/>
              <a:t>。</a:t>
            </a:r>
            <a:endParaRPr lang="en-US" sz="2400" b="1" dirty="0"/>
          </a:p>
        </p:txBody>
      </p:sp>
      <p:graphicFrame>
        <p:nvGraphicFramePr>
          <p:cNvPr id="10" name="Table 9">
            <a:extLst>
              <a:ext uri="{FF2B5EF4-FFF2-40B4-BE49-F238E27FC236}">
                <a16:creationId xmlns:a16="http://schemas.microsoft.com/office/drawing/2014/main" id="{06B64100-30AD-4076-929E-057A51495E96}"/>
              </a:ext>
            </a:extLst>
          </p:cNvPr>
          <p:cNvGraphicFramePr>
            <a:graphicFrameLocks noGrp="1"/>
          </p:cNvGraphicFramePr>
          <p:nvPr/>
        </p:nvGraphicFramePr>
        <p:xfrm>
          <a:off x="1856096" y="1208238"/>
          <a:ext cx="8352427" cy="3508599"/>
        </p:xfrm>
        <a:graphic>
          <a:graphicData uri="http://schemas.openxmlformats.org/drawingml/2006/table">
            <a:tbl>
              <a:tblPr firstRow="1" bandRow="1">
                <a:tableStyleId>{5C22544A-7EE6-4342-B048-85BDC9FD1C3A}</a:tableStyleId>
              </a:tblPr>
              <a:tblGrid>
                <a:gridCol w="2338285">
                  <a:extLst>
                    <a:ext uri="{9D8B030D-6E8A-4147-A177-3AD203B41FA5}">
                      <a16:colId xmlns:a16="http://schemas.microsoft.com/office/drawing/2014/main" val="1459901461"/>
                    </a:ext>
                  </a:extLst>
                </a:gridCol>
                <a:gridCol w="2004714">
                  <a:extLst>
                    <a:ext uri="{9D8B030D-6E8A-4147-A177-3AD203B41FA5}">
                      <a16:colId xmlns:a16="http://schemas.microsoft.com/office/drawing/2014/main" val="993926211"/>
                    </a:ext>
                  </a:extLst>
                </a:gridCol>
                <a:gridCol w="2004714">
                  <a:extLst>
                    <a:ext uri="{9D8B030D-6E8A-4147-A177-3AD203B41FA5}">
                      <a16:colId xmlns:a16="http://schemas.microsoft.com/office/drawing/2014/main" val="258088379"/>
                    </a:ext>
                  </a:extLst>
                </a:gridCol>
                <a:gridCol w="2004714">
                  <a:extLst>
                    <a:ext uri="{9D8B030D-6E8A-4147-A177-3AD203B41FA5}">
                      <a16:colId xmlns:a16="http://schemas.microsoft.com/office/drawing/2014/main" val="2139385048"/>
                    </a:ext>
                  </a:extLst>
                </a:gridCol>
              </a:tblGrid>
              <a:tr h="613738">
                <a:tc>
                  <a:txBody>
                    <a:bodyPr/>
                    <a:lstStyle/>
                    <a:p>
                      <a:pPr algn="ctr"/>
                      <a:endParaRPr lang="en-US" sz="1600" dirty="0"/>
                    </a:p>
                  </a:txBody>
                  <a:tcPr anchor="ctr"/>
                </a:tc>
                <a:tc>
                  <a:txBody>
                    <a:bodyPr/>
                    <a:lstStyle/>
                    <a:p>
                      <a:pPr algn="ctr"/>
                      <a:r>
                        <a:rPr lang="zh-CN" altLang="en-US" sz="2000" b="1" kern="1200" dirty="0">
                          <a:solidFill>
                            <a:schemeClr val="lt1"/>
                          </a:solidFill>
                          <a:latin typeface="+mn-lt"/>
                          <a:ea typeface="+mn-ea"/>
                          <a:cs typeface="+mn-cs"/>
                        </a:rPr>
                        <a:t>组成</a:t>
                      </a:r>
                      <a:endParaRPr lang="en-US" sz="2000" b="1" kern="1200" dirty="0">
                        <a:solidFill>
                          <a:schemeClr val="lt1"/>
                        </a:solidFill>
                        <a:latin typeface="+mn-lt"/>
                        <a:ea typeface="+mn-ea"/>
                        <a:cs typeface="+mn-cs"/>
                      </a:endParaRPr>
                    </a:p>
                  </a:txBody>
                  <a:tcPr anchor="ctr"/>
                </a:tc>
                <a:tc>
                  <a:txBody>
                    <a:bodyPr/>
                    <a:lstStyle/>
                    <a:p>
                      <a:pPr algn="ctr"/>
                      <a:r>
                        <a:rPr lang="zh-CN" altLang="en-US" sz="2000" b="1" kern="1200" dirty="0">
                          <a:solidFill>
                            <a:schemeClr val="lt1"/>
                          </a:solidFill>
                          <a:latin typeface="+mn-lt"/>
                          <a:ea typeface="+mn-ea"/>
                          <a:cs typeface="+mn-cs"/>
                        </a:rPr>
                        <a:t>分数</a:t>
                      </a:r>
                      <a:endParaRPr lang="en-US" sz="2000" b="1" kern="1200" dirty="0">
                        <a:solidFill>
                          <a:schemeClr val="lt1"/>
                        </a:solidFill>
                        <a:latin typeface="+mn-lt"/>
                        <a:ea typeface="+mn-ea"/>
                        <a:cs typeface="+mn-cs"/>
                      </a:endParaRPr>
                    </a:p>
                  </a:txBody>
                  <a:tcPr anchor="ctr"/>
                </a:tc>
                <a:tc>
                  <a:txBody>
                    <a:bodyPr/>
                    <a:lstStyle/>
                    <a:p>
                      <a:pPr algn="ctr"/>
                      <a:r>
                        <a:rPr lang="zh-CN" altLang="en-US" sz="2000" dirty="0"/>
                        <a:t>备注</a:t>
                      </a:r>
                      <a:endParaRPr lang="en-US" sz="2000" dirty="0"/>
                    </a:p>
                  </a:txBody>
                  <a:tcPr anchor="ctr"/>
                </a:tc>
                <a:extLst>
                  <a:ext uri="{0D108BD9-81ED-4DB2-BD59-A6C34878D82A}">
                    <a16:rowId xmlns:a16="http://schemas.microsoft.com/office/drawing/2014/main" val="2682774758"/>
                  </a:ext>
                </a:extLst>
              </a:tr>
              <a:tr h="554270">
                <a:tc rowSpan="4">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zh-CN" altLang="en-US" sz="2000" dirty="0"/>
                        <a:t>平时成绩（</a:t>
                      </a:r>
                      <a:r>
                        <a:rPr lang="en-US" altLang="zh-CN" sz="2000" dirty="0"/>
                        <a:t>50%</a:t>
                      </a:r>
                      <a:r>
                        <a:rPr lang="zh-CN" altLang="en-US" sz="2000" dirty="0"/>
                        <a:t>）</a:t>
                      </a:r>
                      <a:endParaRPr lang="en-US" altLang="zh-CN" sz="2000" dirty="0"/>
                    </a:p>
                  </a:txBody>
                  <a:tcPr anchor="ctr">
                    <a:solidFill>
                      <a:srgbClr val="81D8CF"/>
                    </a:solidFill>
                  </a:tcPr>
                </a:tc>
                <a:tc>
                  <a:txBody>
                    <a:bodyPr/>
                    <a:lstStyle/>
                    <a:p>
                      <a:pPr algn="ctr"/>
                      <a:r>
                        <a:rPr lang="en-US" altLang="zh-CN" sz="2000" dirty="0"/>
                        <a:t>Part1</a:t>
                      </a:r>
                      <a:endParaRPr lang="en-US" sz="2000" dirty="0"/>
                    </a:p>
                  </a:txBody>
                  <a:tcPr anchor="ctr">
                    <a:solidFill>
                      <a:srgbClr val="81D8CF"/>
                    </a:solidFill>
                  </a:tcPr>
                </a:tc>
                <a:tc>
                  <a:txBody>
                    <a:bodyPr/>
                    <a:lstStyle/>
                    <a:p>
                      <a:pPr algn="ctr"/>
                      <a:r>
                        <a:rPr lang="en-US" sz="2000" b="0" i="0" kern="1200" dirty="0">
                          <a:solidFill>
                            <a:schemeClr val="dk1"/>
                          </a:solidFill>
                          <a:effectLst/>
                          <a:latin typeface="+mn-lt"/>
                          <a:ea typeface="+mn-ea"/>
                          <a:cs typeface="+mn-cs"/>
                        </a:rPr>
                        <a:t>20</a:t>
                      </a:r>
                      <a:endParaRPr lang="en-US" sz="2000" dirty="0"/>
                    </a:p>
                  </a:txBody>
                  <a:tcPr anchor="ctr">
                    <a:solidFill>
                      <a:srgbClr val="81D8CF"/>
                    </a:solidFill>
                  </a:tcPr>
                </a:tc>
                <a:tc rowSpan="4">
                  <a:txBody>
                    <a:bodyPr/>
                    <a:lstStyle/>
                    <a:p>
                      <a:pPr algn="ctr"/>
                      <a:r>
                        <a:rPr lang="zh-CN" altLang="en-US" sz="2000" b="1" dirty="0"/>
                        <a:t>分组作业</a:t>
                      </a:r>
                      <a:endParaRPr lang="en-US" sz="2000" b="1" dirty="0"/>
                    </a:p>
                  </a:txBody>
                  <a:tcPr anchor="ctr">
                    <a:solidFill>
                      <a:srgbClr val="81D8CF"/>
                    </a:solidFill>
                  </a:tcPr>
                </a:tc>
                <a:extLst>
                  <a:ext uri="{0D108BD9-81ED-4DB2-BD59-A6C34878D82A}">
                    <a16:rowId xmlns:a16="http://schemas.microsoft.com/office/drawing/2014/main" val="3389498472"/>
                  </a:ext>
                </a:extLst>
              </a:tr>
              <a:tr h="554270">
                <a:tc vMerge="1">
                  <a:txBody>
                    <a:bodyPr/>
                    <a:lstStyle/>
                    <a:p>
                      <a:pPr algn="ctr"/>
                      <a:endParaRPr lang="en-US" sz="2000" dirty="0"/>
                    </a:p>
                  </a:txBody>
                  <a:tcPr anchor="ctr"/>
                </a:tc>
                <a:tc>
                  <a:txBody>
                    <a:bodyPr/>
                    <a:lstStyle/>
                    <a:p>
                      <a:pPr algn="ctr"/>
                      <a:r>
                        <a:rPr lang="en-US" altLang="zh-CN" sz="2000" dirty="0"/>
                        <a:t>Part2</a:t>
                      </a:r>
                    </a:p>
                  </a:txBody>
                  <a:tcPr anchor="ctr"/>
                </a:tc>
                <a:tc>
                  <a:txBody>
                    <a:bodyPr/>
                    <a:lstStyle/>
                    <a:p>
                      <a:pPr algn="ctr"/>
                      <a:r>
                        <a:rPr lang="en-US" sz="2000" b="0" i="0" kern="1200" dirty="0">
                          <a:solidFill>
                            <a:schemeClr val="dk1"/>
                          </a:solidFill>
                          <a:effectLst/>
                          <a:latin typeface="+mn-lt"/>
                          <a:ea typeface="+mn-ea"/>
                          <a:cs typeface="+mn-cs"/>
                        </a:rPr>
                        <a:t>20</a:t>
                      </a:r>
                      <a:endParaRPr lang="en-US" sz="2000" dirty="0"/>
                    </a:p>
                  </a:txBody>
                  <a:tcPr anchor="ctr"/>
                </a:tc>
                <a:tc vMerge="1">
                  <a:txBody>
                    <a:bodyPr/>
                    <a:lstStyle/>
                    <a:p>
                      <a:pPr algn="ctr"/>
                      <a:endParaRPr lang="en-US" sz="2000" dirty="0"/>
                    </a:p>
                  </a:txBody>
                  <a:tcPr anchor="ctr"/>
                </a:tc>
                <a:extLst>
                  <a:ext uri="{0D108BD9-81ED-4DB2-BD59-A6C34878D82A}">
                    <a16:rowId xmlns:a16="http://schemas.microsoft.com/office/drawing/2014/main" val="3921589394"/>
                  </a:ext>
                </a:extLst>
              </a:tr>
              <a:tr h="692965">
                <a:tc vMerge="1">
                  <a:txBody>
                    <a:bodyPr/>
                    <a:lstStyle/>
                    <a:p>
                      <a:pPr marL="0" algn="ctr" defTabSz="685766" rtl="0" eaLnBrk="1" latinLnBrk="0" hangingPunct="1"/>
                      <a:endParaRPr lang="en-US" altLang="zh-CN" sz="2000" kern="1200" dirty="0">
                        <a:solidFill>
                          <a:schemeClr val="dk1"/>
                        </a:solidFill>
                        <a:latin typeface="+mn-lt"/>
                        <a:ea typeface="+mn-ea"/>
                        <a:cs typeface="+mn-cs"/>
                      </a:endParaRPr>
                    </a:p>
                  </a:txBody>
                  <a:tcPr anchor="ctr">
                    <a:solidFill>
                      <a:srgbClr val="81D8CF"/>
                    </a:solidFill>
                  </a:tcPr>
                </a:tc>
                <a:tc>
                  <a:txBody>
                    <a:bodyPr/>
                    <a:lstStyle/>
                    <a:p>
                      <a:pPr algn="ctr"/>
                      <a:r>
                        <a:rPr lang="en-US" altLang="zh-CN" sz="2000" dirty="0"/>
                        <a:t>Part3</a:t>
                      </a:r>
                    </a:p>
                  </a:txBody>
                  <a:tcPr anchor="ctr">
                    <a:solidFill>
                      <a:srgbClr val="81D8CF"/>
                    </a:solidFill>
                  </a:tcPr>
                </a:tc>
                <a:tc>
                  <a:txBody>
                    <a:bodyPr/>
                    <a:lstStyle/>
                    <a:p>
                      <a:pPr marL="0" algn="ctr" defTabSz="685766" rtl="0" eaLnBrk="1" latinLnBrk="0" hangingPunct="1"/>
                      <a:r>
                        <a:rPr lang="en-US" sz="2000" kern="1200" dirty="0">
                          <a:solidFill>
                            <a:schemeClr val="dk1"/>
                          </a:solidFill>
                          <a:latin typeface="+mn-lt"/>
                          <a:ea typeface="+mn-ea"/>
                          <a:cs typeface="+mn-cs"/>
                        </a:rPr>
                        <a:t>20</a:t>
                      </a:r>
                    </a:p>
                  </a:txBody>
                  <a:tcPr anchor="ctr">
                    <a:solidFill>
                      <a:srgbClr val="81D8CF"/>
                    </a:solidFill>
                  </a:tcPr>
                </a:tc>
                <a:tc vMerge="1">
                  <a:txBody>
                    <a:bodyPr/>
                    <a:lstStyle/>
                    <a:p>
                      <a:pPr marL="0" algn="ctr" defTabSz="685766" rtl="0" eaLnBrk="1" latinLnBrk="0" hangingPunct="1"/>
                      <a:endParaRPr lang="en-US" altLang="zh-CN" sz="2000" kern="1200" dirty="0">
                        <a:solidFill>
                          <a:schemeClr val="dk1"/>
                        </a:solidFill>
                        <a:latin typeface="+mn-lt"/>
                        <a:ea typeface="+mn-ea"/>
                        <a:cs typeface="+mn-cs"/>
                      </a:endParaRPr>
                    </a:p>
                  </a:txBody>
                  <a:tcPr anchor="ctr">
                    <a:solidFill>
                      <a:srgbClr val="81D8CF"/>
                    </a:solidFill>
                  </a:tcPr>
                </a:tc>
                <a:extLst>
                  <a:ext uri="{0D108BD9-81ED-4DB2-BD59-A6C34878D82A}">
                    <a16:rowId xmlns:a16="http://schemas.microsoft.com/office/drawing/2014/main" val="4023790561"/>
                  </a:ext>
                </a:extLst>
              </a:tr>
              <a:tr h="539086">
                <a:tc vMerge="1">
                  <a:txBody>
                    <a:bodyPr/>
                    <a:lstStyle/>
                    <a:p>
                      <a:pPr algn="ctr"/>
                      <a:endParaRPr lang="en-US" sz="2000" dirty="0"/>
                    </a:p>
                  </a:txBody>
                  <a:tcPr anchor="ctr"/>
                </a:tc>
                <a:tc>
                  <a:txBody>
                    <a:bodyPr/>
                    <a:lstStyle/>
                    <a:p>
                      <a:pPr algn="ctr"/>
                      <a:r>
                        <a:rPr lang="en-US" altLang="zh-CN" sz="2000" dirty="0"/>
                        <a:t>Part4</a:t>
                      </a:r>
                    </a:p>
                  </a:txBody>
                  <a:tcPr anchor="ctr"/>
                </a:tc>
                <a:tc>
                  <a:txBody>
                    <a:bodyPr/>
                    <a:lstStyle/>
                    <a:p>
                      <a:pPr algn="ctr"/>
                      <a:r>
                        <a:rPr lang="en-US" sz="2000" dirty="0"/>
                        <a:t>30(20+10)</a:t>
                      </a:r>
                    </a:p>
                  </a:txBody>
                  <a:tcPr anchor="ctr"/>
                </a:tc>
                <a:tc vMerge="1">
                  <a:txBody>
                    <a:bodyPr/>
                    <a:lstStyle/>
                    <a:p>
                      <a:pPr algn="ctr"/>
                      <a:endParaRPr lang="en-US" sz="2000" dirty="0"/>
                    </a:p>
                  </a:txBody>
                  <a:tcPr anchor="ctr"/>
                </a:tc>
                <a:extLst>
                  <a:ext uri="{0D108BD9-81ED-4DB2-BD59-A6C34878D82A}">
                    <a16:rowId xmlns:a16="http://schemas.microsoft.com/office/drawing/2014/main" val="1054179086"/>
                  </a:ext>
                </a:extLst>
              </a:tr>
              <a:tr h="554270">
                <a:tc>
                  <a:txBody>
                    <a:bodyPr/>
                    <a:lstStyle/>
                    <a:p>
                      <a:pPr algn="ctr"/>
                      <a:r>
                        <a:rPr lang="zh-CN" altLang="en-US" sz="2000" dirty="0"/>
                        <a:t>期末成绩（</a:t>
                      </a:r>
                      <a:r>
                        <a:rPr lang="en-US" altLang="zh-CN" sz="2000" dirty="0"/>
                        <a:t>50%</a:t>
                      </a:r>
                      <a:r>
                        <a:rPr lang="zh-CN" altLang="en-US" sz="2000" dirty="0"/>
                        <a:t>）</a:t>
                      </a:r>
                      <a:endParaRPr lang="en-US" sz="2000" dirty="0"/>
                    </a:p>
                  </a:txBody>
                  <a:tcPr anchor="ctr">
                    <a:solidFill>
                      <a:srgbClr val="81D8CF"/>
                    </a:solidFill>
                  </a:tcPr>
                </a:tc>
                <a:tc>
                  <a:txBody>
                    <a:bodyPr/>
                    <a:lstStyle/>
                    <a:p>
                      <a:pPr algn="ctr"/>
                      <a:r>
                        <a:rPr lang="zh-CN" altLang="en-US" sz="2000" dirty="0"/>
                        <a:t>期末考试</a:t>
                      </a:r>
                      <a:endParaRPr lang="en-US" sz="2000" dirty="0"/>
                    </a:p>
                  </a:txBody>
                  <a:tcPr anchor="ctr">
                    <a:solidFill>
                      <a:srgbClr val="81D8CF"/>
                    </a:solidFill>
                  </a:tcPr>
                </a:tc>
                <a:tc>
                  <a:txBody>
                    <a:bodyPr/>
                    <a:lstStyle/>
                    <a:p>
                      <a:pPr algn="ctr"/>
                      <a:r>
                        <a:rPr lang="en-US" sz="2000" dirty="0"/>
                        <a:t>100</a:t>
                      </a:r>
                    </a:p>
                  </a:txBody>
                  <a:tcPr anchor="ctr">
                    <a:solidFill>
                      <a:srgbClr val="81D8CF"/>
                    </a:solidFill>
                  </a:tcPr>
                </a:tc>
                <a:tc>
                  <a:txBody>
                    <a:bodyPr/>
                    <a:lstStyle/>
                    <a:p>
                      <a:pPr marL="0" marR="0" lvl="0" indent="0" algn="ctr" defTabSz="685766" rtl="0" eaLnBrk="1" fontAlgn="auto" latinLnBrk="0" hangingPunct="1">
                        <a:lnSpc>
                          <a:spcPct val="100000"/>
                        </a:lnSpc>
                        <a:spcBef>
                          <a:spcPts val="0"/>
                        </a:spcBef>
                        <a:spcAft>
                          <a:spcPts val="0"/>
                        </a:spcAft>
                        <a:buClrTx/>
                        <a:buSzTx/>
                        <a:buFontTx/>
                        <a:buNone/>
                        <a:tabLst/>
                        <a:defRPr/>
                      </a:pPr>
                      <a:r>
                        <a:rPr lang="zh-CN" altLang="en-US" sz="2000" b="1" dirty="0"/>
                        <a:t>闭卷</a:t>
                      </a:r>
                      <a:endParaRPr lang="en-US" sz="2000" b="1" dirty="0"/>
                    </a:p>
                  </a:txBody>
                  <a:tcPr anchor="ctr">
                    <a:solidFill>
                      <a:srgbClr val="81D8CF"/>
                    </a:solidFill>
                  </a:tcPr>
                </a:tc>
                <a:extLst>
                  <a:ext uri="{0D108BD9-81ED-4DB2-BD59-A6C34878D82A}">
                    <a16:rowId xmlns:a16="http://schemas.microsoft.com/office/drawing/2014/main" val="3813750098"/>
                  </a:ext>
                </a:extLst>
              </a:tr>
            </a:tbl>
          </a:graphicData>
        </a:graphic>
      </p:graphicFrame>
    </p:spTree>
    <p:extLst>
      <p:ext uri="{BB962C8B-B14F-4D97-AF65-F5344CB8AC3E}">
        <p14:creationId xmlns:p14="http://schemas.microsoft.com/office/powerpoint/2010/main" val="116150173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78A15FB-B196-4903-8713-2878F4A7DE0D}"/>
              </a:ext>
            </a:extLst>
          </p:cNvPr>
          <p:cNvSpPr txBox="1"/>
          <p:nvPr/>
        </p:nvSpPr>
        <p:spPr>
          <a:xfrm>
            <a:off x="5047869" y="2814512"/>
            <a:ext cx="6932008" cy="769441"/>
          </a:xfrm>
          <a:prstGeom prst="rect">
            <a:avLst/>
          </a:prstGeom>
          <a:noFill/>
        </p:spPr>
        <p:txBody>
          <a:bodyPr wrap="square">
            <a:spAutoFit/>
          </a:bodyPr>
          <a:lstStyle/>
          <a:p>
            <a:pPr algn="l">
              <a:lnSpc>
                <a:spcPct val="100000"/>
              </a:lnSpc>
              <a:spcAft>
                <a:spcPts val="600"/>
              </a:spcAft>
            </a:pPr>
            <a:r>
              <a:rPr lang="en-US" altLang="zh-CN" sz="4400" b="1" dirty="0" smtClean="0">
                <a:latin typeface="微软雅黑" panose="020B0503020204020204" pitchFamily="34" charset="-122"/>
                <a:ea typeface="微软雅黑" panose="020B0503020204020204" pitchFamily="34" charset="-122"/>
              </a:rPr>
              <a:t>Thanks</a:t>
            </a:r>
            <a:endParaRPr lang="zh-CN" altLang="en-US" sz="4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881160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19431B2-7486-4DBC-90DA-F70611C76CAA}"/>
              </a:ext>
            </a:extLst>
          </p:cNvPr>
          <p:cNvSpPr>
            <a:spLocks noGrp="1"/>
          </p:cNvSpPr>
          <p:nvPr>
            <p:ph type="title"/>
          </p:nvPr>
        </p:nvSpPr>
        <p:spPr>
          <a:xfrm>
            <a:off x="521494" y="1"/>
            <a:ext cx="8315431" cy="1180529"/>
          </a:xfrm>
        </p:spPr>
        <p:txBody>
          <a:bodyPr>
            <a:normAutofit/>
          </a:bodyPr>
          <a:lstStyle/>
          <a:p>
            <a:r>
              <a:rPr lang="zh-CN" altLang="en-US" sz="3200" dirty="0">
                <a:latin typeface="微软雅黑" panose="020B0503020204020204" pitchFamily="34" charset="-122"/>
                <a:ea typeface="微软雅黑" panose="020B0503020204020204" pitchFamily="34" charset="-122"/>
              </a:rPr>
              <a:t>组建你的队伍</a:t>
            </a:r>
            <a:r>
              <a:rPr lang="en-US" altLang="zh-CN" sz="3200" dirty="0">
                <a:latin typeface="微软雅黑" panose="020B0503020204020204" pitchFamily="34" charset="-122"/>
                <a:ea typeface="微软雅黑" panose="020B0503020204020204" pitchFamily="34" charset="-122"/>
              </a:rPr>
              <a:t/>
            </a:r>
            <a:br>
              <a:rPr lang="en-US" altLang="zh-CN" sz="3200" dirty="0">
                <a:latin typeface="微软雅黑" panose="020B0503020204020204" pitchFamily="34" charset="-122"/>
                <a:ea typeface="微软雅黑" panose="020B0503020204020204" pitchFamily="34" charset="-122"/>
              </a:rPr>
            </a:br>
            <a:r>
              <a:rPr lang="en-US" altLang="zh-CN" sz="3200" dirty="0">
                <a:latin typeface="微软雅黑" panose="020B0503020204020204" pitchFamily="34" charset="-122"/>
                <a:ea typeface="微软雅黑" panose="020B0503020204020204" pitchFamily="34" charset="-122"/>
              </a:rPr>
              <a:t>Find your team members</a:t>
            </a:r>
            <a:endParaRPr lang="en-US" sz="3200" dirty="0">
              <a:latin typeface="微软雅黑" panose="020B0503020204020204" pitchFamily="34" charset="-122"/>
              <a:ea typeface="微软雅黑" panose="020B0503020204020204" pitchFamily="34" charset="-122"/>
            </a:endParaRPr>
          </a:p>
        </p:txBody>
      </p:sp>
      <p:sp>
        <p:nvSpPr>
          <p:cNvPr id="6" name="Content Placeholder 2">
            <a:extLst>
              <a:ext uri="{FF2B5EF4-FFF2-40B4-BE49-F238E27FC236}">
                <a16:creationId xmlns:a16="http://schemas.microsoft.com/office/drawing/2014/main" id="{395DF3F6-3811-4E5C-A9B6-0F6EEF0E2285}"/>
              </a:ext>
            </a:extLst>
          </p:cNvPr>
          <p:cNvSpPr txBox="1">
            <a:spLocks/>
          </p:cNvSpPr>
          <p:nvPr/>
        </p:nvSpPr>
        <p:spPr>
          <a:xfrm>
            <a:off x="628702" y="1644153"/>
            <a:ext cx="9224982" cy="4605195"/>
          </a:xfrm>
          <a:prstGeom prst="rect">
            <a:avLst/>
          </a:prstGeom>
        </p:spPr>
        <p:txBody>
          <a:bodyPr>
            <a:normAutofit fontScale="85000" lnSpcReduction="10000"/>
          </a:bodyPr>
          <a:lstStyle>
            <a:lvl1pPr marL="171442" indent="-171442" algn="l" defTabSz="685766" rtl="0" eaLnBrk="1" latinLnBrk="0" hangingPunct="1">
              <a:lnSpc>
                <a:spcPct val="90000"/>
              </a:lnSpc>
              <a:spcBef>
                <a:spcPts val="750"/>
              </a:spcBef>
              <a:buFont typeface="Arial" panose="020B0604020202020204" pitchFamily="34" charset="0"/>
              <a:buChar char="•"/>
              <a:defRPr sz="15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50000"/>
              </a:lnSpc>
            </a:pPr>
            <a:r>
              <a:rPr lang="zh-CN" altLang="en-US" sz="2400" dirty="0">
                <a:latin typeface="微软雅黑" panose="020B0503020204020204" pitchFamily="34" charset="-122"/>
                <a:ea typeface="微软雅黑" panose="020B0503020204020204" pitchFamily="34" charset="-122"/>
              </a:rPr>
              <a:t>每支队伍 </a:t>
            </a:r>
            <a:r>
              <a:rPr lang="en-US" altLang="zh-CN" sz="2400" b="1" dirty="0">
                <a:solidFill>
                  <a:srgbClr val="FF0000"/>
                </a:solidFill>
                <a:latin typeface="微软雅黑" panose="020B0503020204020204" pitchFamily="34" charset="-122"/>
                <a:ea typeface="微软雅黑" panose="020B0503020204020204" pitchFamily="34" charset="-122"/>
              </a:rPr>
              <a:t>3-4 </a:t>
            </a:r>
            <a:r>
              <a:rPr lang="zh-CN" altLang="en-US" sz="2400" b="1" dirty="0">
                <a:solidFill>
                  <a:srgbClr val="FF0000"/>
                </a:solidFill>
                <a:latin typeface="微软雅黑" panose="020B0503020204020204" pitchFamily="34" charset="-122"/>
                <a:ea typeface="微软雅黑" panose="020B0503020204020204" pitchFamily="34" charset="-122"/>
              </a:rPr>
              <a:t>人</a:t>
            </a:r>
            <a:r>
              <a:rPr lang="zh-CN" altLang="en-US" sz="2400" b="1"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共同完成本课程的项目作业。</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每支队伍</a:t>
            </a:r>
            <a:r>
              <a:rPr lang="zh-CN" altLang="en-US" sz="2400" u="sng" dirty="0">
                <a:latin typeface="微软雅黑" panose="020B0503020204020204" pitchFamily="34" charset="-122"/>
                <a:ea typeface="微软雅黑" panose="020B0503020204020204" pitchFamily="34" charset="-122"/>
              </a:rPr>
              <a:t>选出一位队长</a:t>
            </a:r>
            <a:r>
              <a:rPr lang="zh-CN" altLang="en-US" sz="2400" dirty="0">
                <a:latin typeface="微软雅黑" panose="020B0503020204020204" pitchFamily="34" charset="-122"/>
                <a:ea typeface="微软雅黑" panose="020B0503020204020204" pitchFamily="34" charset="-122"/>
              </a:rPr>
              <a:t>，并且还需要起一个</a:t>
            </a:r>
            <a:r>
              <a:rPr lang="zh-CN" altLang="en-US" sz="2400" b="1" dirty="0">
                <a:solidFill>
                  <a:srgbClr val="FF0000"/>
                </a:solidFill>
                <a:latin typeface="微软雅黑" panose="020B0503020204020204" pitchFamily="34" charset="-122"/>
                <a:ea typeface="微软雅黑" panose="020B0503020204020204" pitchFamily="34" charset="-122"/>
              </a:rPr>
              <a:t>很</a:t>
            </a:r>
            <a:r>
              <a:rPr lang="en-US" altLang="zh-CN" sz="2400" b="1" dirty="0" err="1">
                <a:solidFill>
                  <a:srgbClr val="FF0000"/>
                </a:solidFill>
                <a:latin typeface="微软雅黑" panose="020B0503020204020204" pitchFamily="34" charset="-122"/>
                <a:ea typeface="微软雅黑" panose="020B0503020204020204" pitchFamily="34" charset="-122"/>
              </a:rPr>
              <a:t>Cooooooooooool</a:t>
            </a:r>
            <a:r>
              <a:rPr lang="zh-CN" altLang="en-US" sz="2400" b="1" dirty="0">
                <a:solidFill>
                  <a:srgbClr val="FF0000"/>
                </a:solidFill>
                <a:latin typeface="微软雅黑" panose="020B0503020204020204" pitchFamily="34" charset="-122"/>
                <a:ea typeface="微软雅黑" panose="020B0503020204020204" pitchFamily="34" charset="-122"/>
              </a:rPr>
              <a:t>的队</a:t>
            </a:r>
            <a:r>
              <a:rPr lang="zh-CN" altLang="en-US" sz="2400" b="1" dirty="0" smtClean="0">
                <a:solidFill>
                  <a:srgbClr val="FF0000"/>
                </a:solidFill>
                <a:latin typeface="微软雅黑" panose="020B0503020204020204" pitchFamily="34" charset="-122"/>
                <a:ea typeface="微软雅黑" panose="020B0503020204020204" pitchFamily="34" charset="-122"/>
              </a:rPr>
              <a:t>名</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具体作业内容会在</a:t>
            </a:r>
            <a:r>
              <a:rPr lang="zh-CN" altLang="en-US" sz="2400" u="sng" dirty="0">
                <a:latin typeface="微软雅黑" panose="020B0503020204020204" pitchFamily="34" charset="-122"/>
                <a:ea typeface="微软雅黑" panose="020B0503020204020204" pitchFamily="34" charset="-122"/>
              </a:rPr>
              <a:t>第三周课上公布</a:t>
            </a:r>
            <a:r>
              <a:rPr lang="zh-CN" altLang="en-US" sz="2400" dirty="0">
                <a:latin typeface="微软雅黑" panose="020B0503020204020204" pitchFamily="34" charset="-122"/>
                <a:ea typeface="微软雅黑" panose="020B0503020204020204" pitchFamily="34" charset="-122"/>
              </a:rPr>
              <a:t>（预计）。</a:t>
            </a:r>
            <a:endParaRPr lang="en-US"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作业内容</a:t>
            </a:r>
            <a:r>
              <a:rPr lang="zh-CN" altLang="en-US" sz="2400" b="1" u="sng" dirty="0">
                <a:latin typeface="微软雅黑" panose="020B0503020204020204" pitchFamily="34" charset="-122"/>
                <a:ea typeface="微软雅黑" panose="020B0503020204020204" pitchFamily="34" charset="-122"/>
              </a:rPr>
              <a:t>不会</a:t>
            </a:r>
            <a:r>
              <a:rPr lang="zh-CN" altLang="en-US" sz="2400" dirty="0">
                <a:latin typeface="微软雅黑" panose="020B0503020204020204" pitchFamily="34" charset="-122"/>
                <a:ea typeface="微软雅黑" panose="020B0503020204020204" pitchFamily="34" charset="-122"/>
              </a:rPr>
              <a:t>涉及到具体的实现部分</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在线填写你的队伍信息 </a:t>
            </a:r>
            <a:r>
              <a:rPr lang="en-US" altLang="zh-CN" sz="2400" dirty="0">
                <a:latin typeface="微软雅黑" panose="020B0503020204020204" pitchFamily="34" charset="-122"/>
                <a:ea typeface="微软雅黑" panose="020B0503020204020204" pitchFamily="34" charset="-122"/>
              </a:rPr>
              <a:t>Now let us know your topic (Shopping, learning, </a:t>
            </a:r>
            <a:r>
              <a:rPr lang="en-US" altLang="zh-CN" sz="2400" dirty="0" err="1">
                <a:latin typeface="微软雅黑" panose="020B0503020204020204" pitchFamily="34" charset="-122"/>
                <a:ea typeface="微软雅黑" panose="020B0503020204020204" pitchFamily="34" charset="-122"/>
              </a:rPr>
              <a:t>traveling,etc</a:t>
            </a:r>
            <a:r>
              <a:rPr lang="en-US" altLang="zh-CN" sz="2400" dirty="0">
                <a:latin typeface="微软雅黑" panose="020B0503020204020204" pitchFamily="34" charset="-122"/>
                <a:ea typeface="微软雅黑" panose="020B0503020204020204" pitchFamily="34" charset="-122"/>
              </a:rPr>
              <a:t>.) </a:t>
            </a:r>
            <a:r>
              <a:rPr lang="en-US" altLang="zh-CN" sz="2400" dirty="0" smtClean="0">
                <a:latin typeface="微软雅黑" panose="020B0503020204020204" pitchFamily="34" charset="-122"/>
                <a:ea typeface="微软雅黑" panose="020B0503020204020204" pitchFamily="34" charset="-122"/>
              </a:rPr>
              <a:t>https</a:t>
            </a:r>
            <a:r>
              <a:rPr lang="en-US" altLang="zh-CN" sz="2400" dirty="0">
                <a:latin typeface="微软雅黑" panose="020B0503020204020204" pitchFamily="34" charset="-122"/>
                <a:ea typeface="微软雅黑" panose="020B0503020204020204" pitchFamily="34" charset="-122"/>
              </a:rPr>
              <a:t>://docs.qq.com/sheet/DSGlIWlBRb25aT25O</a:t>
            </a:r>
            <a:endParaRPr lang="en-US" altLang="zh-CN" sz="2400" dirty="0" smtClean="0">
              <a:latin typeface="微软雅黑" panose="020B0503020204020204" pitchFamily="34" charset="-122"/>
              <a:ea typeface="微软雅黑" panose="020B0503020204020204" pitchFamily="34" charset="-122"/>
            </a:endParaRPr>
          </a:p>
          <a:p>
            <a:pPr>
              <a:lnSpc>
                <a:spcPct val="150000"/>
              </a:lnSpc>
            </a:pPr>
            <a:endParaRPr lang="en-US" sz="2000" dirty="0" smtClean="0">
              <a:solidFill>
                <a:srgbClr val="FF0000"/>
              </a:solidFill>
            </a:endParaRPr>
          </a:p>
          <a:p>
            <a:pPr marL="0" indent="0">
              <a:lnSpc>
                <a:spcPct val="150000"/>
              </a:lnSpc>
              <a:buFont typeface="Arial" panose="020B0604020202020204" pitchFamily="34" charset="0"/>
              <a:buNone/>
            </a:pPr>
            <a:r>
              <a:rPr lang="en-US" sz="2000" dirty="0" smtClean="0">
                <a:solidFill>
                  <a:srgbClr val="FF0000"/>
                </a:solidFill>
              </a:rPr>
              <a:t>                                         </a:t>
            </a:r>
            <a:r>
              <a:rPr lang="en-US" sz="2400" b="1" dirty="0">
                <a:solidFill>
                  <a:srgbClr val="FF0000"/>
                </a:solidFill>
              </a:rPr>
              <a:t>First Come, First Served</a:t>
            </a:r>
          </a:p>
        </p:txBody>
      </p:sp>
      <p:pic>
        <p:nvPicPr>
          <p:cNvPr id="9" name="Picture 8">
            <a:extLst>
              <a:ext uri="{FF2B5EF4-FFF2-40B4-BE49-F238E27FC236}">
                <a16:creationId xmlns:a16="http://schemas.microsoft.com/office/drawing/2014/main" id="{E5844515-B67B-420D-AEC0-EC4ED2B0B5E1}"/>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9935572" y="1768522"/>
            <a:ext cx="1268104" cy="1268104"/>
          </a:xfrm>
          <a:prstGeom prst="rect">
            <a:avLst/>
          </a:prstGeom>
        </p:spPr>
      </p:pic>
      <p:pic>
        <p:nvPicPr>
          <p:cNvPr id="2" name="图片 1"/>
          <p:cNvPicPr>
            <a:picLocks noChangeAspect="1"/>
          </p:cNvPicPr>
          <p:nvPr/>
        </p:nvPicPr>
        <p:blipFill rotWithShape="1">
          <a:blip r:embed="rId4">
            <a:extLst>
              <a:ext uri="{28A0092B-C50C-407E-A947-70E740481C1C}">
                <a14:useLocalDpi xmlns:a14="http://schemas.microsoft.com/office/drawing/2010/main" val="0"/>
              </a:ext>
            </a:extLst>
          </a:blip>
          <a:srcRect l="20972" t="25929" r="18927" b="33505"/>
          <a:stretch/>
        </p:blipFill>
        <p:spPr>
          <a:xfrm>
            <a:off x="9570928" y="4338161"/>
            <a:ext cx="1997392" cy="1768085"/>
          </a:xfrm>
          <a:prstGeom prst="rect">
            <a:avLst/>
          </a:prstGeom>
        </p:spPr>
      </p:pic>
    </p:spTree>
    <p:extLst>
      <p:ext uri="{BB962C8B-B14F-4D97-AF65-F5344CB8AC3E}">
        <p14:creationId xmlns:p14="http://schemas.microsoft.com/office/powerpoint/2010/main" val="3858177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xEl>
                                              <p:pRg st="2" end="2"/>
                                            </p:txEl>
                                          </p:spTgt>
                                        </p:tgtEl>
                                        <p:attrNameLst>
                                          <p:attrName>style.visibility</p:attrName>
                                        </p:attrNameLst>
                                      </p:cBhvr>
                                      <p:to>
                                        <p:strVal val="visible"/>
                                      </p:to>
                                    </p:set>
                                    <p:animEffect transition="in" filter="fade">
                                      <p:cBhvr>
                                        <p:cTn id="20" dur="500"/>
                                        <p:tgtEl>
                                          <p:spTgt spid="6">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Effect transition="in" filter="fade">
                                      <p:cBhvr>
                                        <p:cTn id="23" dur="500"/>
                                        <p:tgtEl>
                                          <p:spTgt spid="6">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6">
                                            <p:txEl>
                                              <p:pRg st="4" end="4"/>
                                            </p:txEl>
                                          </p:spTgt>
                                        </p:tgtEl>
                                        <p:attrNameLst>
                                          <p:attrName>style.visibility</p:attrName>
                                        </p:attrNameLst>
                                      </p:cBhvr>
                                      <p:to>
                                        <p:strVal val="visible"/>
                                      </p:to>
                                    </p:set>
                                    <p:animEffect transition="in" filter="fade">
                                      <p:cBhvr>
                                        <p:cTn id="28" dur="500"/>
                                        <p:tgtEl>
                                          <p:spTgt spid="6">
                                            <p:txEl>
                                              <p:pRg st="4" end="4"/>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animEffect transition="in" filter="fade">
                                      <p:cBhvr>
                                        <p:cTn id="31"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5">
            <a:extLst>
              <a:ext uri="{FF2B5EF4-FFF2-40B4-BE49-F238E27FC236}">
                <a16:creationId xmlns:a16="http://schemas.microsoft.com/office/drawing/2014/main" id="{5E4FF5DC-2CC0-43CA-9374-DAD9384FFED9}"/>
              </a:ext>
            </a:extLst>
          </p:cNvPr>
          <p:cNvSpPr txBox="1">
            <a:spLocks/>
          </p:cNvSpPr>
          <p:nvPr/>
        </p:nvSpPr>
        <p:spPr>
          <a:xfrm>
            <a:off x="2543601" y="2745528"/>
            <a:ext cx="1159329" cy="1007993"/>
          </a:xfrm>
          <a:prstGeom prst="rect">
            <a:avLst/>
          </a:prstGeom>
          <a:noFill/>
          <a:ln w="117475">
            <a:noFill/>
          </a:ln>
        </p:spPr>
        <p:txBody>
          <a:bodyPr wrap="none" rtlCol="0">
            <a:prstTxWarp prst="textPlain">
              <a:avLst/>
            </a:prstTxWarp>
            <a:spAutoFit/>
          </a:bodyPr>
          <a:lstStyle/>
          <a:p>
            <a:pPr algn="ctr"/>
            <a:r>
              <a:rPr lang="en-US" altLang="zh-CN" sz="1350" spc="75" dirty="0" smtClean="0">
                <a:latin typeface="Impact" panose="020B0806030902050204" pitchFamily="34" charset="0"/>
                <a:cs typeface="Arial" panose="020B0604020202020204" pitchFamily="34" charset="0"/>
              </a:rPr>
              <a:t>/-1</a:t>
            </a:r>
            <a:endParaRPr lang="zh-CN" altLang="en-US" sz="1350" spc="75" dirty="0">
              <a:latin typeface="Impact" panose="020B0806030902050204" pitchFamily="34" charset="0"/>
              <a:cs typeface="Arial" panose="020B0604020202020204" pitchFamily="34" charset="0"/>
            </a:endParaRPr>
          </a:p>
        </p:txBody>
      </p:sp>
      <p:cxnSp>
        <p:nvCxnSpPr>
          <p:cNvPr id="6" name="直接连接符 6">
            <a:extLst>
              <a:ext uri="{FF2B5EF4-FFF2-40B4-BE49-F238E27FC236}">
                <a16:creationId xmlns:a16="http://schemas.microsoft.com/office/drawing/2014/main" id="{0284599F-3B7B-44BB-B5FC-ACECEDB45037}"/>
              </a:ext>
            </a:extLst>
          </p:cNvPr>
          <p:cNvCxnSpPr>
            <a:cxnSpLocks/>
          </p:cNvCxnSpPr>
          <p:nvPr/>
        </p:nvCxnSpPr>
        <p:spPr>
          <a:xfrm>
            <a:off x="2477452" y="3861746"/>
            <a:ext cx="542980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78A15FB-B196-4903-8713-2878F4A7DE0D}"/>
              </a:ext>
            </a:extLst>
          </p:cNvPr>
          <p:cNvSpPr txBox="1"/>
          <p:nvPr/>
        </p:nvSpPr>
        <p:spPr>
          <a:xfrm>
            <a:off x="3863175" y="2733998"/>
            <a:ext cx="8052780" cy="1031051"/>
          </a:xfrm>
          <a:prstGeom prst="rect">
            <a:avLst/>
          </a:prstGeom>
          <a:noFill/>
        </p:spPr>
        <p:txBody>
          <a:bodyPr wrap="square">
            <a:spAutoFit/>
          </a:bodyPr>
          <a:lstStyle/>
          <a:p>
            <a:pPr>
              <a:spcAft>
                <a:spcPts val="600"/>
              </a:spcAft>
            </a:pPr>
            <a:r>
              <a:rPr lang="zh-CN" altLang="en-US" sz="2800" b="1" dirty="0" smtClean="0">
                <a:latin typeface="微软雅黑" panose="020B0503020204020204" pitchFamily="34" charset="-122"/>
                <a:ea typeface="微软雅黑" panose="020B0503020204020204" pitchFamily="34" charset="-122"/>
              </a:rPr>
              <a:t>软件工程基础</a:t>
            </a:r>
            <a:endParaRPr lang="en-US" altLang="zh-CN" sz="2800" b="1" dirty="0" smtClean="0">
              <a:latin typeface="微软雅黑" panose="020B0503020204020204" pitchFamily="34" charset="-122"/>
              <a:ea typeface="微软雅黑" panose="020B0503020204020204" pitchFamily="34" charset="-122"/>
            </a:endParaRPr>
          </a:p>
          <a:p>
            <a:pPr>
              <a:spcAft>
                <a:spcPts val="600"/>
              </a:spcAft>
            </a:pPr>
            <a:r>
              <a:rPr lang="en-US" altLang="zh-CN" sz="2800" b="1" dirty="0" smtClean="0">
                <a:latin typeface="微软雅黑" panose="020B0503020204020204" pitchFamily="34" charset="-122"/>
                <a:ea typeface="微软雅黑" panose="020B0503020204020204" pitchFamily="34" charset="-122"/>
              </a:rPr>
              <a:t>Fundamental </a:t>
            </a:r>
            <a:r>
              <a:rPr lang="en-US" altLang="zh-CN" sz="2800" b="1" dirty="0">
                <a:latin typeface="微软雅黑" panose="020B0503020204020204" pitchFamily="34" charset="-122"/>
                <a:ea typeface="微软雅黑" panose="020B0503020204020204" pitchFamily="34" charset="-122"/>
              </a:rPr>
              <a:t>of </a:t>
            </a:r>
            <a:r>
              <a:rPr lang="en-US" altLang="zh-CN" sz="2800" b="1" dirty="0" smtClean="0">
                <a:latin typeface="微软雅黑" panose="020B0503020204020204" pitchFamily="34" charset="-122"/>
                <a:ea typeface="微软雅黑" panose="020B0503020204020204" pitchFamily="34" charset="-122"/>
              </a:rPr>
              <a:t>Software Engineering</a:t>
            </a:r>
            <a:endParaRPr lang="zh-CN" altLang="en-US" sz="28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738212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2293</TotalTime>
  <Words>4596</Words>
  <Application>Microsoft Office PowerPoint</Application>
  <PresentationFormat>宽屏</PresentationFormat>
  <Paragraphs>536</Paragraphs>
  <Slides>70</Slides>
  <Notes>69</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70</vt:i4>
      </vt:variant>
    </vt:vector>
  </HeadingPairs>
  <TitlesOfParts>
    <vt:vector size="80" baseType="lpstr">
      <vt:lpstr>等线</vt:lpstr>
      <vt:lpstr>等线 Light</vt:lpstr>
      <vt:lpstr>华文仿宋</vt:lpstr>
      <vt:lpstr>宋体</vt:lpstr>
      <vt:lpstr>微软雅黑</vt:lpstr>
      <vt:lpstr>Arial</vt:lpstr>
      <vt:lpstr>Bahnschrift SemiBold Condensed</vt:lpstr>
      <vt:lpstr>Impact</vt:lpstr>
      <vt:lpstr>Times New Roman</vt:lpstr>
      <vt:lpstr>Office Theme</vt:lpstr>
      <vt:lpstr>PowerPoint 演示文稿</vt:lpstr>
      <vt:lpstr>PowerPoint 演示文稿</vt:lpstr>
      <vt:lpstr>PowerPoint 演示文稿</vt:lpstr>
      <vt:lpstr>参考教材</vt:lpstr>
      <vt:lpstr>PowerPoint 演示文稿</vt:lpstr>
      <vt:lpstr>PowerPoint 演示文稿</vt:lpstr>
      <vt:lpstr>成绩构成说明 Grading Scheme</vt:lpstr>
      <vt:lpstr>组建你的队伍 Find your team members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陈 书悦</dc:creator>
  <cp:lastModifiedBy>Liu haiming</cp:lastModifiedBy>
  <cp:revision>142</cp:revision>
  <dcterms:created xsi:type="dcterms:W3CDTF">2022-01-23T14:07:41Z</dcterms:created>
  <dcterms:modified xsi:type="dcterms:W3CDTF">2022-03-01T08:56:55Z</dcterms:modified>
</cp:coreProperties>
</file>

<file path=docProps/thumbnail.jpeg>
</file>